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256" r:id="rId2"/>
    <p:sldId id="414" r:id="rId3"/>
    <p:sldId id="481" r:id="rId4"/>
    <p:sldId id="482" r:id="rId5"/>
    <p:sldId id="483" r:id="rId6"/>
    <p:sldId id="484" r:id="rId7"/>
    <p:sldId id="485" r:id="rId8"/>
    <p:sldId id="529" r:id="rId9"/>
    <p:sldId id="490" r:id="rId10"/>
    <p:sldId id="487" r:id="rId11"/>
    <p:sldId id="382" r:id="rId12"/>
    <p:sldId id="514" r:id="rId13"/>
    <p:sldId id="531" r:id="rId14"/>
    <p:sldId id="532" r:id="rId15"/>
    <p:sldId id="533" r:id="rId16"/>
    <p:sldId id="323" r:id="rId17"/>
    <p:sldId id="396" r:id="rId18"/>
    <p:sldId id="540" r:id="rId19"/>
    <p:sldId id="517" r:id="rId20"/>
    <p:sldId id="541" r:id="rId21"/>
    <p:sldId id="535" r:id="rId22"/>
    <p:sldId id="536" r:id="rId23"/>
    <p:sldId id="489" r:id="rId24"/>
    <p:sldId id="400" r:id="rId25"/>
    <p:sldId id="372" r:id="rId26"/>
    <p:sldId id="373" r:id="rId27"/>
    <p:sldId id="395" r:id="rId28"/>
    <p:sldId id="390" r:id="rId29"/>
    <p:sldId id="391" r:id="rId30"/>
    <p:sldId id="389" r:id="rId31"/>
    <p:sldId id="336" r:id="rId32"/>
    <p:sldId id="337" r:id="rId33"/>
    <p:sldId id="374" r:id="rId34"/>
    <p:sldId id="375" r:id="rId35"/>
    <p:sldId id="401" r:id="rId36"/>
    <p:sldId id="402" r:id="rId37"/>
    <p:sldId id="392" r:id="rId38"/>
    <p:sldId id="339" r:id="rId39"/>
    <p:sldId id="518" r:id="rId40"/>
    <p:sldId id="519" r:id="rId41"/>
    <p:sldId id="538" r:id="rId42"/>
    <p:sldId id="526" r:id="rId43"/>
    <p:sldId id="522" r:id="rId44"/>
    <p:sldId id="523" r:id="rId45"/>
    <p:sldId id="525" r:id="rId46"/>
    <p:sldId id="491" r:id="rId47"/>
    <p:sldId id="493" r:id="rId48"/>
    <p:sldId id="495" r:id="rId49"/>
    <p:sldId id="494" r:id="rId50"/>
    <p:sldId id="497" r:id="rId51"/>
    <p:sldId id="498" r:id="rId52"/>
    <p:sldId id="499" r:id="rId53"/>
    <p:sldId id="500" r:id="rId54"/>
    <p:sldId id="501" r:id="rId55"/>
    <p:sldId id="530" r:id="rId56"/>
    <p:sldId id="502" r:id="rId57"/>
    <p:sldId id="505" r:id="rId58"/>
    <p:sldId id="507" r:id="rId59"/>
    <p:sldId id="508" r:id="rId60"/>
    <p:sldId id="510" r:id="rId61"/>
    <p:sldId id="511" r:id="rId62"/>
    <p:sldId id="512" r:id="rId63"/>
    <p:sldId id="513" r:id="rId64"/>
    <p:sldId id="318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BF8FF"/>
    <a:srgbClr val="A7EA52"/>
    <a:srgbClr val="C488F6"/>
    <a:srgbClr val="3399FF"/>
    <a:srgbClr val="ABA0DC"/>
    <a:srgbClr val="EEE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84" autoAdjust="0"/>
    <p:restoredTop sz="92374" autoAdjust="0"/>
  </p:normalViewPr>
  <p:slideViewPr>
    <p:cSldViewPr>
      <p:cViewPr>
        <p:scale>
          <a:sx n="91" d="100"/>
          <a:sy n="91" d="100"/>
        </p:scale>
        <p:origin x="-14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4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28CD6-FE5B-4E9B-B5A6-71DE3A599CB8}" type="doc">
      <dgm:prSet loTypeId="urn:microsoft.com/office/officeart/2005/8/layout/hList7#1" loCatId="list" qsTypeId="urn:microsoft.com/office/officeart/2005/8/quickstyle/simple4" qsCatId="simple" csTypeId="urn:microsoft.com/office/officeart/2005/8/colors/colorful1#1" csCatId="colorful" phldr="1"/>
      <dgm:spPr/>
    </dgm:pt>
    <dgm:pt modelId="{4EEAC3C6-2A99-4FB9-8B58-1B124C41B348}">
      <dgm:prSet phldrT="[Text]" custT="1"/>
      <dgm:spPr/>
      <dgm:t>
        <a:bodyPr/>
        <a:lstStyle/>
        <a:p>
          <a:r>
            <a:rPr lang="en-US" altLang="zh-TW" sz="1800" dirty="0" err="1" smtClean="0">
              <a:latin typeface="Calibri" pitchFamily="34" charset="0"/>
            </a:rPr>
            <a:t>QuickConnect</a:t>
          </a:r>
          <a:endParaRPr lang="zh-TW" altLang="en-US" sz="1800" dirty="0">
            <a:latin typeface="Calibri" pitchFamily="34" charset="0"/>
          </a:endParaRPr>
        </a:p>
      </dgm:t>
    </dgm:pt>
    <dgm:pt modelId="{6D5DC740-0754-4A4F-A450-C92395720244}" type="parTrans" cxnId="{DEB4B435-858C-4526-A8A9-7597915CA7DB}">
      <dgm:prSet/>
      <dgm:spPr/>
      <dgm:t>
        <a:bodyPr/>
        <a:lstStyle/>
        <a:p>
          <a:endParaRPr lang="zh-TW" altLang="en-US"/>
        </a:p>
      </dgm:t>
    </dgm:pt>
    <dgm:pt modelId="{2D73E191-C9BC-46E5-BA80-26E497810A7E}" type="sibTrans" cxnId="{DEB4B435-858C-4526-A8A9-7597915CA7DB}">
      <dgm:prSet/>
      <dgm:spPr/>
      <dgm:t>
        <a:bodyPr/>
        <a:lstStyle/>
        <a:p>
          <a:endParaRPr lang="zh-TW" altLang="en-US"/>
        </a:p>
      </dgm:t>
    </dgm:pt>
    <dgm:pt modelId="{F50A2393-9C50-4009-86C1-5C2B9AF92AC2}">
      <dgm:prSet phldrT="[Text]" custT="1"/>
      <dgm:spPr/>
      <dgm:t>
        <a:bodyPr/>
        <a:lstStyle/>
        <a:p>
          <a:r>
            <a:rPr lang="en-US" altLang="zh-TW" sz="1800" dirty="0" smtClean="0">
              <a:latin typeface="Calibri" pitchFamily="34" charset="0"/>
            </a:rPr>
            <a:t>DDNS</a:t>
          </a:r>
          <a:br>
            <a:rPr lang="en-US" altLang="zh-TW" sz="1800" dirty="0" smtClean="0">
              <a:latin typeface="Calibri" pitchFamily="34" charset="0"/>
            </a:rPr>
          </a:br>
          <a:r>
            <a:rPr lang="en-US" altLang="zh-TW" sz="1800" dirty="0" smtClean="0">
              <a:latin typeface="Calibri" pitchFamily="34" charset="0"/>
            </a:rPr>
            <a:t>by</a:t>
          </a:r>
          <a:br>
            <a:rPr lang="en-US" altLang="zh-TW" sz="1800" dirty="0" smtClean="0">
              <a:latin typeface="Calibri" pitchFamily="34" charset="0"/>
            </a:rPr>
          </a:br>
          <a:r>
            <a:rPr lang="en-US" altLang="zh-TW" sz="1800" dirty="0" smtClean="0">
              <a:latin typeface="Calibri" pitchFamily="34" charset="0"/>
            </a:rPr>
            <a:t>Synology</a:t>
          </a:r>
          <a:endParaRPr lang="zh-TW" altLang="en-US" sz="1800" dirty="0">
            <a:latin typeface="Calibri" pitchFamily="34" charset="0"/>
          </a:endParaRPr>
        </a:p>
      </dgm:t>
    </dgm:pt>
    <dgm:pt modelId="{A2BF9319-0508-44FD-B2FC-4332ECBBCB3D}" type="parTrans" cxnId="{404713FB-368A-4E78-B87E-EE4725D629A1}">
      <dgm:prSet/>
      <dgm:spPr/>
      <dgm:t>
        <a:bodyPr/>
        <a:lstStyle/>
        <a:p>
          <a:endParaRPr lang="zh-TW" altLang="en-US"/>
        </a:p>
      </dgm:t>
    </dgm:pt>
    <dgm:pt modelId="{F7F27D76-6101-432F-BC4F-CB1EFA86D9ED}" type="sibTrans" cxnId="{404713FB-368A-4E78-B87E-EE4725D629A1}">
      <dgm:prSet/>
      <dgm:spPr/>
      <dgm:t>
        <a:bodyPr/>
        <a:lstStyle/>
        <a:p>
          <a:endParaRPr lang="zh-TW" altLang="en-US"/>
        </a:p>
      </dgm:t>
    </dgm:pt>
    <dgm:pt modelId="{88886B97-93BF-4AC7-8F27-E1B9C1D6A44F}">
      <dgm:prSet phldrT="[Text]" custT="1"/>
      <dgm:spPr/>
      <dgm:t>
        <a:bodyPr/>
        <a:lstStyle/>
        <a:p>
          <a:r>
            <a:rPr lang="en-US" altLang="zh-TW" sz="1800" dirty="0" err="1" smtClean="0">
              <a:latin typeface="Calibri" pitchFamily="34" charset="0"/>
            </a:rPr>
            <a:t>MyDS</a:t>
          </a:r>
          <a:r>
            <a:rPr lang="en-US" altLang="zh-TW" sz="1800" dirty="0" smtClean="0">
              <a:latin typeface="Calibri" pitchFamily="34" charset="0"/>
            </a:rPr>
            <a:t> Center</a:t>
          </a:r>
          <a:endParaRPr lang="zh-TW" altLang="en-US" sz="1800" dirty="0">
            <a:latin typeface="Calibri" pitchFamily="34" charset="0"/>
          </a:endParaRPr>
        </a:p>
      </dgm:t>
    </dgm:pt>
    <dgm:pt modelId="{A92318F0-CD8B-4702-8500-31188F3C2F96}" type="parTrans" cxnId="{931DA6C9-5613-4FEF-AAF6-19DF0E52DCB9}">
      <dgm:prSet/>
      <dgm:spPr/>
      <dgm:t>
        <a:bodyPr/>
        <a:lstStyle/>
        <a:p>
          <a:endParaRPr lang="zh-TW" altLang="en-US"/>
        </a:p>
      </dgm:t>
    </dgm:pt>
    <dgm:pt modelId="{BE77FBB4-5331-4083-B5EA-82BEED7F0774}" type="sibTrans" cxnId="{931DA6C9-5613-4FEF-AAF6-19DF0E52DCB9}">
      <dgm:prSet/>
      <dgm:spPr/>
      <dgm:t>
        <a:bodyPr/>
        <a:lstStyle/>
        <a:p>
          <a:endParaRPr lang="zh-TW" altLang="en-US"/>
        </a:p>
      </dgm:t>
    </dgm:pt>
    <dgm:pt modelId="{72B79467-9930-4687-9921-040A4162BBB8}">
      <dgm:prSet phldrT="[Text]" custT="1"/>
      <dgm:spPr/>
      <dgm:t>
        <a:bodyPr/>
        <a:lstStyle/>
        <a:p>
          <a:r>
            <a:rPr lang="en-US" altLang="zh-TW" sz="1800" dirty="0" smtClean="0">
              <a:latin typeface="Calibri" pitchFamily="34" charset="0"/>
            </a:rPr>
            <a:t>Push Notification</a:t>
          </a:r>
          <a:endParaRPr lang="zh-TW" altLang="en-US" sz="1800" dirty="0">
            <a:latin typeface="Calibri" pitchFamily="34" charset="0"/>
          </a:endParaRPr>
        </a:p>
      </dgm:t>
    </dgm:pt>
    <dgm:pt modelId="{297E0E9E-1966-4E22-9D57-5DD508881F29}" type="sibTrans" cxnId="{3F85E0A3-EEF1-4690-8520-56D09B0803A5}">
      <dgm:prSet/>
      <dgm:spPr/>
      <dgm:t>
        <a:bodyPr/>
        <a:lstStyle/>
        <a:p>
          <a:endParaRPr lang="zh-TW" altLang="en-US"/>
        </a:p>
      </dgm:t>
    </dgm:pt>
    <dgm:pt modelId="{8FE5B6AA-B23E-41E6-986F-57ED1970DF89}" type="parTrans" cxnId="{3F85E0A3-EEF1-4690-8520-56D09B0803A5}">
      <dgm:prSet/>
      <dgm:spPr/>
      <dgm:t>
        <a:bodyPr/>
        <a:lstStyle/>
        <a:p>
          <a:endParaRPr lang="zh-TW" altLang="en-US"/>
        </a:p>
      </dgm:t>
    </dgm:pt>
    <dgm:pt modelId="{2EE94D9A-0B3F-4FBA-B633-C14B183BEB90}" type="pres">
      <dgm:prSet presAssocID="{86728CD6-FE5B-4E9B-B5A6-71DE3A599CB8}" presName="Name0" presStyleCnt="0">
        <dgm:presLayoutVars>
          <dgm:dir/>
          <dgm:resizeHandles val="exact"/>
        </dgm:presLayoutVars>
      </dgm:prSet>
      <dgm:spPr/>
    </dgm:pt>
    <dgm:pt modelId="{B5721951-B0AD-454A-BE1B-4BA4958CDB25}" type="pres">
      <dgm:prSet presAssocID="{86728CD6-FE5B-4E9B-B5A6-71DE3A599CB8}" presName="fgShape" presStyleLbl="fgShp" presStyleIdx="0" presStyleCnt="1"/>
      <dgm:spPr/>
    </dgm:pt>
    <dgm:pt modelId="{E45511B5-D475-4228-8F5C-9784FD0F3CCB}" type="pres">
      <dgm:prSet presAssocID="{86728CD6-FE5B-4E9B-B5A6-71DE3A599CB8}" presName="linComp" presStyleCnt="0"/>
      <dgm:spPr/>
    </dgm:pt>
    <dgm:pt modelId="{88E3BF1C-1166-46A7-A504-03686234E5A5}" type="pres">
      <dgm:prSet presAssocID="{4EEAC3C6-2A99-4FB9-8B58-1B124C41B348}" presName="compNode" presStyleCnt="0"/>
      <dgm:spPr/>
    </dgm:pt>
    <dgm:pt modelId="{2226F8C6-3E18-4F32-8947-2ED043434B07}" type="pres">
      <dgm:prSet presAssocID="{4EEAC3C6-2A99-4FB9-8B58-1B124C41B348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531EEAD6-DD51-40B4-BB46-B92D99562F33}" type="pres">
      <dgm:prSet presAssocID="{4EEAC3C6-2A99-4FB9-8B58-1B124C41B34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ACB39-C9EA-41C7-BEF0-5D45A0D70543}" type="pres">
      <dgm:prSet presAssocID="{4EEAC3C6-2A99-4FB9-8B58-1B124C41B348}" presName="invisiNode" presStyleLbl="node1" presStyleIdx="0" presStyleCnt="4"/>
      <dgm:spPr/>
    </dgm:pt>
    <dgm:pt modelId="{86885EFB-3E16-4421-9956-9ADF820F4D9B}" type="pres">
      <dgm:prSet presAssocID="{4EEAC3C6-2A99-4FB9-8B58-1B124C41B348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64249A-3789-44CA-B1A1-361F2DE14F4B}" type="pres">
      <dgm:prSet presAssocID="{2D73E191-C9BC-46E5-BA80-26E497810A7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733F804-314C-4E11-81AD-35ABA07FB79F}" type="pres">
      <dgm:prSet presAssocID="{F50A2393-9C50-4009-86C1-5C2B9AF92AC2}" presName="compNode" presStyleCnt="0"/>
      <dgm:spPr/>
    </dgm:pt>
    <dgm:pt modelId="{D3118481-9A13-42AF-BBA2-0E1B5F01C33A}" type="pres">
      <dgm:prSet presAssocID="{F50A2393-9C50-4009-86C1-5C2B9AF92AC2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7A1DB34A-7C01-4B52-9E79-E715580D20A5}" type="pres">
      <dgm:prSet presAssocID="{F50A2393-9C50-4009-86C1-5C2B9AF92AC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AF2C9E-B9E6-4D27-813C-406074CBFD5F}" type="pres">
      <dgm:prSet presAssocID="{F50A2393-9C50-4009-86C1-5C2B9AF92AC2}" presName="invisiNode" presStyleLbl="node1" presStyleIdx="1" presStyleCnt="4"/>
      <dgm:spPr/>
    </dgm:pt>
    <dgm:pt modelId="{3E723DB7-C03A-47D3-8377-BBFFF539C6D4}" type="pres">
      <dgm:prSet presAssocID="{F50A2393-9C50-4009-86C1-5C2B9AF92AC2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ACEB57-6609-480A-B8FE-6EECCE091C57}" type="pres">
      <dgm:prSet presAssocID="{F7F27D76-6101-432F-BC4F-CB1EFA86D9E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01666AF-1F96-4261-96C4-259AAB9D7C85}" type="pres">
      <dgm:prSet presAssocID="{88886B97-93BF-4AC7-8F27-E1B9C1D6A44F}" presName="compNode" presStyleCnt="0"/>
      <dgm:spPr/>
    </dgm:pt>
    <dgm:pt modelId="{0FF14C93-ADDB-408C-8AEF-E719A6300630}" type="pres">
      <dgm:prSet presAssocID="{88886B97-93BF-4AC7-8F27-E1B9C1D6A44F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ACE4322C-7349-434F-BA0B-74281FFF7D48}" type="pres">
      <dgm:prSet presAssocID="{88886B97-93BF-4AC7-8F27-E1B9C1D6A44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B18EED-C46A-45C1-AB5C-B262BC9C1989}" type="pres">
      <dgm:prSet presAssocID="{88886B97-93BF-4AC7-8F27-E1B9C1D6A44F}" presName="invisiNode" presStyleLbl="node1" presStyleIdx="2" presStyleCnt="4"/>
      <dgm:spPr/>
    </dgm:pt>
    <dgm:pt modelId="{C7A97DF0-7622-4CA9-A65B-23982DF496A6}" type="pres">
      <dgm:prSet presAssocID="{88886B97-93BF-4AC7-8F27-E1B9C1D6A44F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59804B-2805-4520-8CF7-6E5D67103050}" type="pres">
      <dgm:prSet presAssocID="{BE77FBB4-5331-4083-B5EA-82BEED7F077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0C84C08-B78E-463F-87AC-486E7783B36B}" type="pres">
      <dgm:prSet presAssocID="{72B79467-9930-4687-9921-040A4162BBB8}" presName="compNode" presStyleCnt="0"/>
      <dgm:spPr/>
    </dgm:pt>
    <dgm:pt modelId="{4476934B-C038-4B68-8C88-A2AB244BADC5}" type="pres">
      <dgm:prSet presAssocID="{72B79467-9930-4687-9921-040A4162BBB8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0BD46B8A-0C5F-45AA-A985-1D7502C2DEE7}" type="pres">
      <dgm:prSet presAssocID="{72B79467-9930-4687-9921-040A4162BBB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8E255-1A6B-4288-8890-A52FC31D6929}" type="pres">
      <dgm:prSet presAssocID="{72B79467-9930-4687-9921-040A4162BBB8}" presName="invisiNode" presStyleLbl="node1" presStyleIdx="3" presStyleCnt="4"/>
      <dgm:spPr/>
    </dgm:pt>
    <dgm:pt modelId="{8F093F3E-AC35-44C9-82D3-1EE6EDDF8774}" type="pres">
      <dgm:prSet presAssocID="{72B79467-9930-4687-9921-040A4162BBB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1831F7C-3584-47CD-B681-794EEB689CC4}" type="presOf" srcId="{2D73E191-C9BC-46E5-BA80-26E497810A7E}" destId="{5E64249A-3789-44CA-B1A1-361F2DE14F4B}" srcOrd="0" destOrd="0" presId="urn:microsoft.com/office/officeart/2005/8/layout/hList7#1"/>
    <dgm:cxn modelId="{E94EBB97-6E20-44F7-A4B2-5C149CE8B917}" type="presOf" srcId="{72B79467-9930-4687-9921-040A4162BBB8}" destId="{4476934B-C038-4B68-8C88-A2AB244BADC5}" srcOrd="0" destOrd="0" presId="urn:microsoft.com/office/officeart/2005/8/layout/hList7#1"/>
    <dgm:cxn modelId="{3F85E0A3-EEF1-4690-8520-56D09B0803A5}" srcId="{86728CD6-FE5B-4E9B-B5A6-71DE3A599CB8}" destId="{72B79467-9930-4687-9921-040A4162BBB8}" srcOrd="3" destOrd="0" parTransId="{8FE5B6AA-B23E-41E6-986F-57ED1970DF89}" sibTransId="{297E0E9E-1966-4E22-9D57-5DD508881F29}"/>
    <dgm:cxn modelId="{C94CA6DD-ED6D-4D7B-AA6F-F87DBCFDEC0D}" type="presOf" srcId="{4EEAC3C6-2A99-4FB9-8B58-1B124C41B348}" destId="{531EEAD6-DD51-40B4-BB46-B92D99562F33}" srcOrd="1" destOrd="0" presId="urn:microsoft.com/office/officeart/2005/8/layout/hList7#1"/>
    <dgm:cxn modelId="{A8515119-90F7-4AB9-83D2-940951F832DD}" type="presOf" srcId="{88886B97-93BF-4AC7-8F27-E1B9C1D6A44F}" destId="{ACE4322C-7349-434F-BA0B-74281FFF7D48}" srcOrd="1" destOrd="0" presId="urn:microsoft.com/office/officeart/2005/8/layout/hList7#1"/>
    <dgm:cxn modelId="{39A1A897-CA5D-4EE4-A2E8-3A59E1B479A5}" type="presOf" srcId="{F50A2393-9C50-4009-86C1-5C2B9AF92AC2}" destId="{D3118481-9A13-42AF-BBA2-0E1B5F01C33A}" srcOrd="0" destOrd="0" presId="urn:microsoft.com/office/officeart/2005/8/layout/hList7#1"/>
    <dgm:cxn modelId="{404713FB-368A-4E78-B87E-EE4725D629A1}" srcId="{86728CD6-FE5B-4E9B-B5A6-71DE3A599CB8}" destId="{F50A2393-9C50-4009-86C1-5C2B9AF92AC2}" srcOrd="1" destOrd="0" parTransId="{A2BF9319-0508-44FD-B2FC-4332ECBBCB3D}" sibTransId="{F7F27D76-6101-432F-BC4F-CB1EFA86D9ED}"/>
    <dgm:cxn modelId="{DE63990C-318A-457A-9275-64BDD515EBF4}" type="presOf" srcId="{88886B97-93BF-4AC7-8F27-E1B9C1D6A44F}" destId="{0FF14C93-ADDB-408C-8AEF-E719A6300630}" srcOrd="0" destOrd="0" presId="urn:microsoft.com/office/officeart/2005/8/layout/hList7#1"/>
    <dgm:cxn modelId="{06A8FEFC-9C4F-432B-A188-281D440F7218}" type="presOf" srcId="{72B79467-9930-4687-9921-040A4162BBB8}" destId="{0BD46B8A-0C5F-45AA-A985-1D7502C2DEE7}" srcOrd="1" destOrd="0" presId="urn:microsoft.com/office/officeart/2005/8/layout/hList7#1"/>
    <dgm:cxn modelId="{4A3C1846-98B2-41D9-891A-3A2A8BBF8BA4}" type="presOf" srcId="{F7F27D76-6101-432F-BC4F-CB1EFA86D9ED}" destId="{90ACEB57-6609-480A-B8FE-6EECCE091C57}" srcOrd="0" destOrd="0" presId="urn:microsoft.com/office/officeart/2005/8/layout/hList7#1"/>
    <dgm:cxn modelId="{931DA6C9-5613-4FEF-AAF6-19DF0E52DCB9}" srcId="{86728CD6-FE5B-4E9B-B5A6-71DE3A599CB8}" destId="{88886B97-93BF-4AC7-8F27-E1B9C1D6A44F}" srcOrd="2" destOrd="0" parTransId="{A92318F0-CD8B-4702-8500-31188F3C2F96}" sibTransId="{BE77FBB4-5331-4083-B5EA-82BEED7F0774}"/>
    <dgm:cxn modelId="{DEB4B435-858C-4526-A8A9-7597915CA7DB}" srcId="{86728CD6-FE5B-4E9B-B5A6-71DE3A599CB8}" destId="{4EEAC3C6-2A99-4FB9-8B58-1B124C41B348}" srcOrd="0" destOrd="0" parTransId="{6D5DC740-0754-4A4F-A450-C92395720244}" sibTransId="{2D73E191-C9BC-46E5-BA80-26E497810A7E}"/>
    <dgm:cxn modelId="{E6FE2392-9AF8-46BF-BF7B-466D01370781}" type="presOf" srcId="{86728CD6-FE5B-4E9B-B5A6-71DE3A599CB8}" destId="{2EE94D9A-0B3F-4FBA-B633-C14B183BEB90}" srcOrd="0" destOrd="0" presId="urn:microsoft.com/office/officeart/2005/8/layout/hList7#1"/>
    <dgm:cxn modelId="{80BD12F5-8C7A-4E55-9663-CF16FC8C407A}" type="presOf" srcId="{4EEAC3C6-2A99-4FB9-8B58-1B124C41B348}" destId="{2226F8C6-3E18-4F32-8947-2ED043434B07}" srcOrd="0" destOrd="0" presId="urn:microsoft.com/office/officeart/2005/8/layout/hList7#1"/>
    <dgm:cxn modelId="{1E9B9DC5-74D7-4CAA-8C2F-C7D693C5E3DB}" type="presOf" srcId="{BE77FBB4-5331-4083-B5EA-82BEED7F0774}" destId="{3259804B-2805-4520-8CF7-6E5D67103050}" srcOrd="0" destOrd="0" presId="urn:microsoft.com/office/officeart/2005/8/layout/hList7#1"/>
    <dgm:cxn modelId="{A1163C9A-5FA8-4BA2-A83D-A120389FC93B}" type="presOf" srcId="{F50A2393-9C50-4009-86C1-5C2B9AF92AC2}" destId="{7A1DB34A-7C01-4B52-9E79-E715580D20A5}" srcOrd="1" destOrd="0" presId="urn:microsoft.com/office/officeart/2005/8/layout/hList7#1"/>
    <dgm:cxn modelId="{4759D840-AF3C-4C97-A7DB-5B8FA0EAB2F8}" type="presParOf" srcId="{2EE94D9A-0B3F-4FBA-B633-C14B183BEB90}" destId="{B5721951-B0AD-454A-BE1B-4BA4958CDB25}" srcOrd="0" destOrd="0" presId="urn:microsoft.com/office/officeart/2005/8/layout/hList7#1"/>
    <dgm:cxn modelId="{DE0D8341-9941-4F83-A35F-CC8BB6634DC4}" type="presParOf" srcId="{2EE94D9A-0B3F-4FBA-B633-C14B183BEB90}" destId="{E45511B5-D475-4228-8F5C-9784FD0F3CCB}" srcOrd="1" destOrd="0" presId="urn:microsoft.com/office/officeart/2005/8/layout/hList7#1"/>
    <dgm:cxn modelId="{D985118C-3F86-40FD-B396-3C008BE3FEA7}" type="presParOf" srcId="{E45511B5-D475-4228-8F5C-9784FD0F3CCB}" destId="{88E3BF1C-1166-46A7-A504-03686234E5A5}" srcOrd="0" destOrd="0" presId="urn:microsoft.com/office/officeart/2005/8/layout/hList7#1"/>
    <dgm:cxn modelId="{4111369A-8B54-47A9-9677-FA61FA249BEF}" type="presParOf" srcId="{88E3BF1C-1166-46A7-A504-03686234E5A5}" destId="{2226F8C6-3E18-4F32-8947-2ED043434B07}" srcOrd="0" destOrd="0" presId="urn:microsoft.com/office/officeart/2005/8/layout/hList7#1"/>
    <dgm:cxn modelId="{F2E08169-8AD3-48D8-9519-4FCA2FD22EA9}" type="presParOf" srcId="{88E3BF1C-1166-46A7-A504-03686234E5A5}" destId="{531EEAD6-DD51-40B4-BB46-B92D99562F33}" srcOrd="1" destOrd="0" presId="urn:microsoft.com/office/officeart/2005/8/layout/hList7#1"/>
    <dgm:cxn modelId="{80902F33-E04D-4247-99CA-01AD66A5DE6F}" type="presParOf" srcId="{88E3BF1C-1166-46A7-A504-03686234E5A5}" destId="{B58ACB39-C9EA-41C7-BEF0-5D45A0D70543}" srcOrd="2" destOrd="0" presId="urn:microsoft.com/office/officeart/2005/8/layout/hList7#1"/>
    <dgm:cxn modelId="{1081B462-DA9B-4726-A128-638F8FE15812}" type="presParOf" srcId="{88E3BF1C-1166-46A7-A504-03686234E5A5}" destId="{86885EFB-3E16-4421-9956-9ADF820F4D9B}" srcOrd="3" destOrd="0" presId="urn:microsoft.com/office/officeart/2005/8/layout/hList7#1"/>
    <dgm:cxn modelId="{A5AEC1E1-5B43-4B6D-8393-09F902A70FC7}" type="presParOf" srcId="{E45511B5-D475-4228-8F5C-9784FD0F3CCB}" destId="{5E64249A-3789-44CA-B1A1-361F2DE14F4B}" srcOrd="1" destOrd="0" presId="urn:microsoft.com/office/officeart/2005/8/layout/hList7#1"/>
    <dgm:cxn modelId="{6343BB81-8FD0-4564-8C09-27F85EF7677E}" type="presParOf" srcId="{E45511B5-D475-4228-8F5C-9784FD0F3CCB}" destId="{E733F804-314C-4E11-81AD-35ABA07FB79F}" srcOrd="2" destOrd="0" presId="urn:microsoft.com/office/officeart/2005/8/layout/hList7#1"/>
    <dgm:cxn modelId="{A75254F6-7D1A-4EF2-BB4C-C075DE0AF398}" type="presParOf" srcId="{E733F804-314C-4E11-81AD-35ABA07FB79F}" destId="{D3118481-9A13-42AF-BBA2-0E1B5F01C33A}" srcOrd="0" destOrd="0" presId="urn:microsoft.com/office/officeart/2005/8/layout/hList7#1"/>
    <dgm:cxn modelId="{2B365161-985E-47BE-8891-6970846E51F7}" type="presParOf" srcId="{E733F804-314C-4E11-81AD-35ABA07FB79F}" destId="{7A1DB34A-7C01-4B52-9E79-E715580D20A5}" srcOrd="1" destOrd="0" presId="urn:microsoft.com/office/officeart/2005/8/layout/hList7#1"/>
    <dgm:cxn modelId="{B29F4929-29DD-4760-8266-E05E8619C7ED}" type="presParOf" srcId="{E733F804-314C-4E11-81AD-35ABA07FB79F}" destId="{E4AF2C9E-B9E6-4D27-813C-406074CBFD5F}" srcOrd="2" destOrd="0" presId="urn:microsoft.com/office/officeart/2005/8/layout/hList7#1"/>
    <dgm:cxn modelId="{61FC5601-DFAB-4CF5-A747-92A5349A452B}" type="presParOf" srcId="{E733F804-314C-4E11-81AD-35ABA07FB79F}" destId="{3E723DB7-C03A-47D3-8377-BBFFF539C6D4}" srcOrd="3" destOrd="0" presId="urn:microsoft.com/office/officeart/2005/8/layout/hList7#1"/>
    <dgm:cxn modelId="{57A88B4B-5A57-4A3C-B57B-CE15636F0D07}" type="presParOf" srcId="{E45511B5-D475-4228-8F5C-9784FD0F3CCB}" destId="{90ACEB57-6609-480A-B8FE-6EECCE091C57}" srcOrd="3" destOrd="0" presId="urn:microsoft.com/office/officeart/2005/8/layout/hList7#1"/>
    <dgm:cxn modelId="{59380AB4-0801-4F11-936F-9ABD175415FC}" type="presParOf" srcId="{E45511B5-D475-4228-8F5C-9784FD0F3CCB}" destId="{001666AF-1F96-4261-96C4-259AAB9D7C85}" srcOrd="4" destOrd="0" presId="urn:microsoft.com/office/officeart/2005/8/layout/hList7#1"/>
    <dgm:cxn modelId="{C9FDECF0-F073-4C02-92E8-88B99B83733D}" type="presParOf" srcId="{001666AF-1F96-4261-96C4-259AAB9D7C85}" destId="{0FF14C93-ADDB-408C-8AEF-E719A6300630}" srcOrd="0" destOrd="0" presId="urn:microsoft.com/office/officeart/2005/8/layout/hList7#1"/>
    <dgm:cxn modelId="{739D043A-C4F2-478F-99C7-681E21C110C0}" type="presParOf" srcId="{001666AF-1F96-4261-96C4-259AAB9D7C85}" destId="{ACE4322C-7349-434F-BA0B-74281FFF7D48}" srcOrd="1" destOrd="0" presId="urn:microsoft.com/office/officeart/2005/8/layout/hList7#1"/>
    <dgm:cxn modelId="{A15B473E-37F7-4D02-9CCB-F2A9556B20B9}" type="presParOf" srcId="{001666AF-1F96-4261-96C4-259AAB9D7C85}" destId="{70B18EED-C46A-45C1-AB5C-B262BC9C1989}" srcOrd="2" destOrd="0" presId="urn:microsoft.com/office/officeart/2005/8/layout/hList7#1"/>
    <dgm:cxn modelId="{1900672B-93DE-4898-937B-9C14612FB392}" type="presParOf" srcId="{001666AF-1F96-4261-96C4-259AAB9D7C85}" destId="{C7A97DF0-7622-4CA9-A65B-23982DF496A6}" srcOrd="3" destOrd="0" presId="urn:microsoft.com/office/officeart/2005/8/layout/hList7#1"/>
    <dgm:cxn modelId="{976E66AD-E5BA-45AD-9272-D2DAD71077A9}" type="presParOf" srcId="{E45511B5-D475-4228-8F5C-9784FD0F3CCB}" destId="{3259804B-2805-4520-8CF7-6E5D67103050}" srcOrd="5" destOrd="0" presId="urn:microsoft.com/office/officeart/2005/8/layout/hList7#1"/>
    <dgm:cxn modelId="{BDE96276-1963-4032-A86F-18E70A58D13B}" type="presParOf" srcId="{E45511B5-D475-4228-8F5C-9784FD0F3CCB}" destId="{70C84C08-B78E-463F-87AC-486E7783B36B}" srcOrd="6" destOrd="0" presId="urn:microsoft.com/office/officeart/2005/8/layout/hList7#1"/>
    <dgm:cxn modelId="{51D02554-FCEE-4FD0-83AE-D4509C8C9C53}" type="presParOf" srcId="{70C84C08-B78E-463F-87AC-486E7783B36B}" destId="{4476934B-C038-4B68-8C88-A2AB244BADC5}" srcOrd="0" destOrd="0" presId="urn:microsoft.com/office/officeart/2005/8/layout/hList7#1"/>
    <dgm:cxn modelId="{85BB56ED-55A4-4A1E-89C8-5CF0C852F4E4}" type="presParOf" srcId="{70C84C08-B78E-463F-87AC-486E7783B36B}" destId="{0BD46B8A-0C5F-45AA-A985-1D7502C2DEE7}" srcOrd="1" destOrd="0" presId="urn:microsoft.com/office/officeart/2005/8/layout/hList7#1"/>
    <dgm:cxn modelId="{4A30751B-3121-4E8C-8F15-BE364B62422F}" type="presParOf" srcId="{70C84C08-B78E-463F-87AC-486E7783B36B}" destId="{3848E255-1A6B-4288-8890-A52FC31D6929}" srcOrd="2" destOrd="0" presId="urn:microsoft.com/office/officeart/2005/8/layout/hList7#1"/>
    <dgm:cxn modelId="{7EF81CA9-55A6-4DA6-A710-021F8012FF49}" type="presParOf" srcId="{70C84C08-B78E-463F-87AC-486E7783B36B}" destId="{8F093F3E-AC35-44C9-82D3-1EE6EDDF877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B705-34C2-469A-906F-AE8704414A2D}" type="datetimeFigureOut">
              <a:rPr lang="zh-TW" altLang="en-US" smtClean="0"/>
              <a:pPr/>
              <a:t>2012/2/19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C46A2-0573-488F-9D0F-F44DA6F495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22.210:5000/webman/index.cgi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02536-ED34-40D7-9469-068797881DE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99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4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Domain account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192.168.16.43 admin/e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Disable color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SMART 192.168.10.128</a:t>
            </a:r>
            <a:r>
              <a:rPr lang="en-US" altLang="zh-TW" baseline="0" dirty="0" smtClean="0"/>
              <a:t> admin/a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http://192.168.22.210:5000/webman/index.cgi</a:t>
            </a:r>
            <a:endParaRPr lang="zh-TW" altLang="en-US" smtClean="0"/>
          </a:p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Less camera license, more video channels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C46A2-0573-488F-9D0F-F44DA6F49504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2012/2/19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57200" y="6165304"/>
            <a:ext cx="5562600" cy="365125"/>
          </a:xfrm>
          <a:prstGeom prst="rect">
            <a:avLst/>
          </a:prstGeom>
        </p:spPr>
        <p:txBody>
          <a:bodyPr vert="horz" anchor="b"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Copyright © 2012 Synology Inc. All rights reserved.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6" name="Picture 2" descr="C:\Users\Minimoo\Desktop\Company Logo\Standard with slogan\ENU\Web\淺色底使用\Synology 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0160" cy="5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9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2012/2/19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738320"/>
          </a:xfrm>
        </p:spPr>
        <p:txBody>
          <a:bodyPr/>
          <a:lstStyle>
            <a:lvl1pPr marL="0" indent="0" algn="l"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176464"/>
          </a:xfrm>
        </p:spPr>
        <p:txBody>
          <a:bodyPr>
            <a:normAutofit/>
          </a:bodyPr>
          <a:lstStyle>
            <a:lvl1pPr marL="228600" indent="-182880"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1pPr>
            <a:lvl2pPr marL="548640" indent="-182880"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2pPr>
            <a:lvl3pPr marL="822960" indent="-182880"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3pPr>
            <a:lvl4pPr marL="1097280" indent="-182880"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4pPr>
            <a:lvl5pPr marL="1389888" indent="-182880"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7563" y="3132138"/>
            <a:ext cx="7173912" cy="17907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6/24/11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marL="0" indent="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wmf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wmf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65.wmf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wmf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wmf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93.wmf"/><Relationship Id="rId9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76872"/>
            <a:ext cx="7772400" cy="1975104"/>
          </a:xfrm>
        </p:spPr>
        <p:txBody>
          <a:bodyPr/>
          <a:lstStyle/>
          <a:p>
            <a:r>
              <a:rPr lang="en-US" sz="4800" dirty="0" smtClean="0"/>
              <a:t>DSM 4.0 – </a:t>
            </a:r>
            <a:br>
              <a:rPr lang="en-US" sz="4800" dirty="0" smtClean="0"/>
            </a:br>
            <a:r>
              <a:rPr lang="en-US" sz="4800" dirty="0" smtClean="0"/>
              <a:t>Your NAS, Your Cloud</a:t>
            </a:r>
            <a:endParaRPr lang="en-US" sz="4800" cap="none" dirty="0">
              <a:latin typeface="Calibri" pitchFamily="34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620000" cy="1508760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Product Management Team</a:t>
            </a:r>
          </a:p>
          <a:p>
            <a:pPr algn="r"/>
            <a:r>
              <a:rPr lang="en-US" altLang="zh-TW" dirty="0" smtClean="0"/>
              <a:t> </a:t>
            </a:r>
            <a:endParaRPr lang="zh-TW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 Application Login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6085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Skip the DSM login for better privacy</a:t>
            </a:r>
          </a:p>
          <a:p>
            <a:r>
              <a:rPr lang="en-US" altLang="zh-TW" dirty="0" smtClean="0"/>
              <a:t>Quicker and easier sharing to your friends, ex. </a:t>
            </a:r>
            <a:r>
              <a:rPr lang="en-US" altLang="zh-TW" b="1" dirty="0" smtClean="0"/>
              <a:t>darren.DSmyNAS.com/audio</a:t>
            </a:r>
            <a:endParaRPr lang="en-US" altLang="zh-TW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485909"/>
            <a:ext cx="3672408" cy="293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Darren\Dropbox\synology\ICON 512\AppPor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arren\Dropbox\synology\ICON 512\AudioStation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232" y="443717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rren\Dropbox\synology\ICON 512\file-brows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37328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arren\Dropbox\synology\ICON 512\Surveillance-St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717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arren\Dropbox\synology\ICON 512\Download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232" y="530127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ynostorage\ProductDoc\002.工作中檔案\Design_UI\22. DSM 4.0\AJA\ICON 512\Clou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428736"/>
            <a:ext cx="3448040" cy="3448040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Personal</a:t>
            </a:r>
            <a:br>
              <a:rPr lang="en-US" altLang="zh-TW" dirty="0" smtClean="0"/>
            </a:br>
            <a:r>
              <a:rPr lang="en-US" altLang="zh-TW" dirty="0" smtClean="0"/>
              <a:t>Cloud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Services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00760" y="2928934"/>
            <a:ext cx="19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tx2"/>
                </a:solidFill>
                <a:latin typeface="Calibri" pitchFamily="34" charset="0"/>
              </a:rPr>
              <a:t>Cloud Station</a:t>
            </a:r>
          </a:p>
          <a:p>
            <a:pPr algn="ctr"/>
            <a:r>
              <a:rPr lang="en-US" altLang="zh-TW" sz="2400" b="1" dirty="0" smtClean="0">
                <a:solidFill>
                  <a:schemeClr val="tx2"/>
                </a:solidFill>
                <a:latin typeface="Calibri" pitchFamily="34" charset="0"/>
              </a:rPr>
              <a:t>ezCloud</a:t>
            </a:r>
            <a:endParaRPr lang="zh-TW" alt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Station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5" descr="C:\Users\Wayne\Desktop\clou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8224" y="1643050"/>
            <a:ext cx="4470922" cy="2716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C:\Users\Wayne\Desktop\arrow.pn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32397" flipH="1">
            <a:off x="5684208" y="3819912"/>
            <a:ext cx="589425" cy="1547241"/>
          </a:xfrm>
          <a:prstGeom prst="rect">
            <a:avLst/>
          </a:prstGeom>
          <a:noFill/>
        </p:spPr>
      </p:pic>
      <p:pic>
        <p:nvPicPr>
          <p:cNvPr id="8" name="Picture 12" descr="C:\Users\Wayne\Desktop\arrow.pn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44880" flipH="1">
            <a:off x="4494149" y="4041402"/>
            <a:ext cx="589425" cy="1443919"/>
          </a:xfrm>
          <a:prstGeom prst="rect">
            <a:avLst/>
          </a:prstGeom>
          <a:noFill/>
        </p:spPr>
      </p:pic>
      <p:pic>
        <p:nvPicPr>
          <p:cNvPr id="9" name="Picture 12" descr="C:\Users\Wayne\Desktop\arrow.pn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18339" flipH="1">
            <a:off x="3106269" y="3944760"/>
            <a:ext cx="589425" cy="1547241"/>
          </a:xfrm>
          <a:prstGeom prst="rect">
            <a:avLst/>
          </a:prstGeom>
          <a:noFill/>
        </p:spPr>
      </p:pic>
      <p:pic>
        <p:nvPicPr>
          <p:cNvPr id="10" name="Picture 7" descr="C:\Users\Wayne\Pictures\HP-MyCompu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25" y="5078160"/>
            <a:ext cx="1409691" cy="1409691"/>
          </a:xfrm>
          <a:prstGeom prst="rect">
            <a:avLst/>
          </a:prstGeom>
          <a:noFill/>
        </p:spPr>
      </p:pic>
      <p:pic>
        <p:nvPicPr>
          <p:cNvPr id="11" name="Picture 8" descr="C:\Users\Wayne\Pictures\164934156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392" y="5151838"/>
            <a:ext cx="1233773" cy="1233773"/>
          </a:xfrm>
          <a:prstGeom prst="rect">
            <a:avLst/>
          </a:prstGeom>
          <a:noFill/>
        </p:spPr>
      </p:pic>
      <p:pic>
        <p:nvPicPr>
          <p:cNvPr id="12" name="Picture 9" descr="C:\Users\Wayne\Pictures\193239366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70" y="5151838"/>
            <a:ext cx="1233773" cy="12337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22330" y="2450944"/>
            <a:ext cx="1969107" cy="46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Cloud Station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\\synostorage\MarketingDoc\Marketing Collateral\Product Photos\2011\DS1511+\web\PNG\DS1511+-web-front_300dpi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120" y="2786058"/>
            <a:ext cx="1643074" cy="102477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3" descr="C:\Users\Wayne\Desktop\exce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072074"/>
            <a:ext cx="714380" cy="714380"/>
          </a:xfrm>
          <a:prstGeom prst="rect">
            <a:avLst/>
          </a:prstGeom>
          <a:noFill/>
        </p:spPr>
      </p:pic>
      <p:pic>
        <p:nvPicPr>
          <p:cNvPr id="16" name="Picture 3" descr="C:\Users\Wayne\Desktop\exce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072074"/>
            <a:ext cx="714380" cy="714380"/>
          </a:xfrm>
          <a:prstGeom prst="rect">
            <a:avLst/>
          </a:prstGeom>
          <a:noFill/>
        </p:spPr>
      </p:pic>
      <p:pic>
        <p:nvPicPr>
          <p:cNvPr id="17" name="Picture 3" descr="C:\Users\Wayne\Desktop\exce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143248"/>
            <a:ext cx="714380" cy="714380"/>
          </a:xfrm>
          <a:prstGeom prst="rect">
            <a:avLst/>
          </a:prstGeom>
          <a:noFill/>
        </p:spPr>
      </p:pic>
      <p:pic>
        <p:nvPicPr>
          <p:cNvPr id="18" name="Picture 3" descr="C:\Users\Wayne\Desktop\exce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14324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0611E-6 C -0.00122 -0.01087 -0.004 -0.02058 -0.00643 -0.03122 C -0.00538 -0.06498 -0.00486 -0.08857 0.0092 -0.11586 C 0.01302 -0.13274 0.0243 -0.14338 0.03125 -0.15749 C 0.0342 -0.16998 0.02986 -0.15448 0.03646 -0.16767 C 0.04166 -0.17807 0.03246 -0.16836 0.04166 -0.17645 C 0.04253 -0.17807 0.04357 -0.17969 0.04427 -0.18154 C 0.04496 -0.18316 0.04479 -0.18524 0.04548 -0.18686 C 0.04653 -0.18894 0.04826 -0.1901 0.04948 -0.19195 C 0.05052 -0.19357 0.05121 -0.19542 0.05208 -0.19727 C 0.05416 -0.20606 0.05191 -0.19935 0.05712 -0.20768 C 0.06528 -0.22109 0.07569 -0.23774 0.08837 -0.24398 C 0.09271 -0.24977 0.09809 -0.2537 0.10399 -0.25601 C 0.11284 -0.26387 0.10885 -0.26179 0.11562 -0.26457 C 0.12205 -0.27035 0.1243 -0.2722 0.13125 -0.27497 C 0.13784 -0.28099 0.15694 -0.28885 0.16493 -0.28885 " pathEditMode="relative" ptsTypes="fffffffffffffff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6 C 0.00261 0.00509 0.004 0.01041 0.0066 0.01549 C 0.00903 0.0259 0.01268 0.03608 0.01441 0.04672 C 0.01546 0.05296 0.01598 0.05944 0.01702 0.06568 C 0.01736 0.06799 0.01789 0.07031 0.01823 0.07262 C 0.01841 0.07447 0.02032 0.10453 0.02084 0.10893 C 0.02205 0.11818 0.02466 0.12743 0.02605 0.13668 C 0.02639 0.14246 0.02657 0.14824 0.02726 0.15402 C 0.02743 0.15587 0.02865 0.15726 0.02865 0.15911 C 0.02865 0.18016 0.02743 0.21924 0.01962 0.24052 C 0.0158 0.25093 0.01007 0.25856 0.00521 0.26804 C 0.00486 0.26989 0.004 0.27336 0.004 0.27336 " pathEditMode="relative" ptsTypes="fffffffffff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0611E-6 C 0.01129 0.00139 0.02101 0.00532 0.03195 0.0081 C 0.03698 0.01203 0.04236 0.01388 0.04792 0.01642 C 0.04948 0.01712 0.05052 0.01873 0.05191 0.01966 C 0.05313 0.02035 0.05451 0.02058 0.05608 0.02105 C 0.06389 0.02775 0.07222 0.03585 0.08125 0.03909 C 0.08385 0.04232 0.08698 0.04417 0.08924 0.04741 C 0.09826 0.0599 0.09045 0.05574 0.09861 0.05897 C 0.10764 0.06661 0.10347 0.06429 0.11042 0.0673 C 0.11545 0.07331 0.12153 0.07401 0.12656 0.08048 C 0.13142 0.08673 0.12882 0.08395 0.13455 0.08881 C 0.13629 0.09205 0.13802 0.09551 0.13993 0.09852 C 0.1408 0.10014 0.14254 0.10361 0.14254 0.10384 C 0.14462 0.11217 0.14879 0.12003 0.15174 0.12812 C 0.15451 0.13576 0.15504 0.14131 0.15851 0.14778 C 0.15972 0.15356 0.16163 0.15911 0.1625 0.16443 C 0.16441 0.17669 0.16389 0.18317 0.1691 0.19242 C 0.17205 0.20953 0.17396 0.23243 0.17847 0.24838 C 0.18038 0.2618 0.17969 0.25509 0.17969 0.27012 " pathEditMode="relative" rAng="0" ptsTypes="ffffffffffffffffff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ayne\Dropbox\synology\ICON 512\cloud-st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999" y="1714081"/>
            <a:ext cx="2643206" cy="26432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Station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4243912" cy="41764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Bring </a:t>
            </a:r>
            <a:r>
              <a:rPr lang="en-US" dirty="0" smtClean="0"/>
              <a:t>and share your files anywhere</a:t>
            </a:r>
            <a:endParaRPr lang="en-US" altLang="zh-TW" dirty="0" smtClean="0"/>
          </a:p>
          <a:p>
            <a:r>
              <a:rPr lang="en-US" altLang="zh-TW" dirty="0" smtClean="0"/>
              <a:t>Instantly mirror/sync files between your PCs and mobile devices</a:t>
            </a:r>
          </a:p>
          <a:p>
            <a:r>
              <a:rPr lang="en-US" altLang="zh-TW" dirty="0" smtClean="0"/>
              <a:t>Protect your synced files with multiple versions on your private cloud</a:t>
            </a:r>
          </a:p>
          <a:p>
            <a:r>
              <a:rPr lang="en-US" altLang="zh-TW" dirty="0" smtClean="0"/>
              <a:t>Easily install Cloud Station on DiskStation from package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1928395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Cloud Station</a:t>
            </a: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Picture 12" descr="C:\Users\Wayne\Desktop\arrow.pn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32397" flipH="1">
            <a:off x="7651000" y="3590457"/>
            <a:ext cx="469377" cy="1232114"/>
          </a:xfrm>
          <a:prstGeom prst="rect">
            <a:avLst/>
          </a:prstGeom>
          <a:noFill/>
        </p:spPr>
      </p:pic>
      <p:pic>
        <p:nvPicPr>
          <p:cNvPr id="26" name="Picture 12" descr="C:\Users\Wayne\Desktop\arrow.pn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44880" flipH="1">
            <a:off x="6703320" y="3766836"/>
            <a:ext cx="469377" cy="1149836"/>
          </a:xfrm>
          <a:prstGeom prst="rect">
            <a:avLst/>
          </a:prstGeom>
          <a:noFill/>
        </p:spPr>
      </p:pic>
      <p:pic>
        <p:nvPicPr>
          <p:cNvPr id="27" name="Picture 12" descr="C:\Users\Wayne\Desktop\arrow.pn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18339" flipH="1">
            <a:off x="5598110" y="3689877"/>
            <a:ext cx="469377" cy="1232114"/>
          </a:xfrm>
          <a:prstGeom prst="rect">
            <a:avLst/>
          </a:prstGeom>
          <a:noFill/>
        </p:spPr>
      </p:pic>
      <p:pic>
        <p:nvPicPr>
          <p:cNvPr id="28" name="Picture 7" descr="C:\Users\Wayne\Pictures\HP-MyCompu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3159" y="4592437"/>
            <a:ext cx="1122579" cy="1122579"/>
          </a:xfrm>
          <a:prstGeom prst="rect">
            <a:avLst/>
          </a:prstGeom>
          <a:noFill/>
        </p:spPr>
      </p:pic>
      <p:pic>
        <p:nvPicPr>
          <p:cNvPr id="29" name="Picture 8" descr="C:\Users\Wayne\Pictures\164934156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651109"/>
            <a:ext cx="982490" cy="982490"/>
          </a:xfrm>
          <a:prstGeom prst="rect">
            <a:avLst/>
          </a:prstGeom>
          <a:noFill/>
        </p:spPr>
      </p:pic>
      <p:pic>
        <p:nvPicPr>
          <p:cNvPr id="30" name="Picture 9" descr="C:\Users\Wayne\Pictures\193239366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626" y="4651109"/>
            <a:ext cx="982490" cy="98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387184" cy="41764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Free and secured </a:t>
            </a:r>
            <a:r>
              <a:rPr lang="en-US" altLang="zh-TW" dirty="0" err="1" smtClean="0"/>
              <a:t>Dropbox</a:t>
            </a:r>
            <a:r>
              <a:rPr lang="en-US" altLang="zh-TW" dirty="0" smtClean="0"/>
              <a:t> alternative to your employees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Station</a:t>
            </a:r>
            <a:br>
              <a:rPr lang="en-US" altLang="zh-TW" dirty="0" smtClean="0"/>
            </a:br>
            <a:r>
              <a:rPr lang="en-US" altLang="zh-TW" sz="2400" dirty="0" smtClean="0"/>
              <a:t>Individual Sync Service</a:t>
            </a:r>
            <a:endParaRPr lang="zh-TW" alt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214414" y="1857364"/>
            <a:ext cx="6791942" cy="4643470"/>
            <a:chOff x="1214414" y="1928802"/>
            <a:chExt cx="7000924" cy="4786346"/>
          </a:xfrm>
        </p:grpSpPr>
        <p:pic>
          <p:nvPicPr>
            <p:cNvPr id="18" name="Picture 2" descr="C:\Users\Wayne\Dropbox\synology\ICON 512\cloud-stati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376" y="1928802"/>
              <a:ext cx="3071834" cy="3071834"/>
            </a:xfrm>
            <a:prstGeom prst="rect">
              <a:avLst/>
            </a:prstGeom>
            <a:noFill/>
          </p:spPr>
        </p:pic>
        <p:grpSp>
          <p:nvGrpSpPr>
            <p:cNvPr id="41" name="Group 40"/>
            <p:cNvGrpSpPr/>
            <p:nvPr/>
          </p:nvGrpSpPr>
          <p:grpSpPr>
            <a:xfrm>
              <a:off x="1214414" y="4786322"/>
              <a:ext cx="1937628" cy="1366830"/>
              <a:chOff x="1534666" y="5214950"/>
              <a:chExt cx="1937628" cy="1366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534666" y="5214950"/>
                <a:ext cx="1937628" cy="706717"/>
                <a:chOff x="1769281" y="5084840"/>
                <a:chExt cx="3077810" cy="1122579"/>
              </a:xfrm>
            </p:grpSpPr>
            <p:pic>
              <p:nvPicPr>
                <p:cNvPr id="19" name="Picture 7" descr="C:\Users\Wayne\Pictures\HP-MyComputer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512" y="5084840"/>
                  <a:ext cx="1122579" cy="11225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8" descr="C:\Users\Wayne\Pictures\1649341562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9281" y="5198314"/>
                  <a:ext cx="927687" cy="9276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9" descr="C:\Users\Wayne\Pictures\1932393668.pn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5756" y="5143512"/>
                  <a:ext cx="982490" cy="98249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26" name="Picture 2" descr="C:\Users\Wayne\Desktop\User2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100904" y="5867400"/>
                <a:ext cx="714380" cy="714380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277710" y="4857760"/>
              <a:ext cx="1937628" cy="1295392"/>
              <a:chOff x="6215074" y="5286388"/>
              <a:chExt cx="1937628" cy="129539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215074" y="5286388"/>
                <a:ext cx="1937628" cy="706717"/>
                <a:chOff x="1769281" y="5084840"/>
                <a:chExt cx="3077810" cy="1122579"/>
              </a:xfrm>
            </p:grpSpPr>
            <p:pic>
              <p:nvPicPr>
                <p:cNvPr id="30" name="Picture 7" descr="C:\Users\Wayne\Pictures\HP-MyComputer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512" y="5084840"/>
                  <a:ext cx="1122579" cy="11225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8" descr="C:\Users\Wayne\Pictures\1649341562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9281" y="5198314"/>
                  <a:ext cx="927687" cy="9276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9" descr="C:\Users\Wayne\Pictures\1932393668.pn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5756" y="5143512"/>
                  <a:ext cx="982490" cy="98249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" name="Picture 4" descr="C:\Users\Wayne\Desktop\user-8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814714" y="5929330"/>
                <a:ext cx="652450" cy="652450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786182" y="5362594"/>
              <a:ext cx="1937628" cy="1352554"/>
              <a:chOff x="3857620" y="5286388"/>
              <a:chExt cx="1937628" cy="13525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857620" y="5286388"/>
                <a:ext cx="1937628" cy="706717"/>
                <a:chOff x="1769281" y="5084840"/>
                <a:chExt cx="3077810" cy="1122579"/>
              </a:xfrm>
            </p:grpSpPr>
            <p:pic>
              <p:nvPicPr>
                <p:cNvPr id="34" name="Picture 7" descr="C:\Users\Wayne\Pictures\HP-MyComputer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512" y="5084840"/>
                  <a:ext cx="1122579" cy="112257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8" descr="C:\Users\Wayne\Pictures\1649341562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9281" y="5198314"/>
                  <a:ext cx="927687" cy="9276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9" descr="C:\Users\Wayne\Pictures\1932393668.pn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5756" y="5143512"/>
                  <a:ext cx="982490" cy="98249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" name="Picture 5" descr="C:\Users\Wayne\Desktop\User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391688" y="5857892"/>
                <a:ext cx="781050" cy="781050"/>
              </a:xfrm>
              <a:prstGeom prst="rect">
                <a:avLst/>
              </a:prstGeom>
              <a:noFill/>
            </p:spPr>
          </p:pic>
        </p:grpSp>
        <p:pic>
          <p:nvPicPr>
            <p:cNvPr id="48" name="Picture 6" descr="C:\Users\Wayne\Desktop\2wayArrow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800000">
              <a:off x="6072438" y="4117132"/>
              <a:ext cx="1201073" cy="608544"/>
            </a:xfrm>
            <a:prstGeom prst="rect">
              <a:avLst/>
            </a:prstGeom>
            <a:noFill/>
          </p:spPr>
        </p:pic>
        <p:pic>
          <p:nvPicPr>
            <p:cNvPr id="49" name="Picture 6" descr="C:\Users\Wayne\Desktop\2wayArrow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9800000">
              <a:off x="2013363" y="4204026"/>
              <a:ext cx="1201073" cy="608544"/>
            </a:xfrm>
            <a:prstGeom prst="rect">
              <a:avLst/>
            </a:prstGeom>
            <a:noFill/>
          </p:spPr>
        </p:pic>
        <p:pic>
          <p:nvPicPr>
            <p:cNvPr id="50" name="Picture 6" descr="C:\Users\Wayne\Desktop\2wayArrow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4132860" y="4595893"/>
              <a:ext cx="1201073" cy="6085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Available in Package Center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Enable Cloud Station on your Synology NAS with the Synology Cloud Station Package</a:t>
            </a:r>
          </a:p>
          <a:p>
            <a:r>
              <a:rPr lang="en-US" altLang="zh-TW" dirty="0" smtClean="0"/>
              <a:t>Grant users the privileges to use Cloud Station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714752"/>
            <a:ext cx="4090422" cy="2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\\synostorage\ProductDoc\002.工作中檔案\Design_UI\22. DSM 4.0\AJA\ICON 512\PackageCent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5756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344" y="3241583"/>
            <a:ext cx="3171826" cy="227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Station on PC Client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Files sync between your PCs and Cloud Station on Synology NAS</a:t>
            </a:r>
            <a:endParaRPr lang="zh-TW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00430" y="2500306"/>
            <a:ext cx="4572032" cy="3278061"/>
            <a:chOff x="3500430" y="2500306"/>
            <a:chExt cx="4572032" cy="327806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00430" y="2500306"/>
              <a:ext cx="4572032" cy="327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929059" y="4113217"/>
              <a:ext cx="1143008" cy="1428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3982" y="4081467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Address or ezCloud ID:</a:t>
              </a:r>
              <a:endParaRPr lang="zh-TW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Restore to Yesterday’s Version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File Station, you could easily restore the current file to a previous point in time from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1694" y="3071810"/>
            <a:ext cx="5314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Synology ezCloud</a:t>
            </a:r>
            <a:endParaRPr lang="zh-TW" alt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14414" y="2857496"/>
          <a:ext cx="700092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176464"/>
          </a:xfrm>
        </p:spPr>
        <p:txBody>
          <a:bodyPr/>
          <a:lstStyle/>
          <a:p>
            <a:r>
              <a:rPr lang="en-US" altLang="zh-TW" dirty="0" smtClean="0"/>
              <a:t>Synology ezCloud provides cloud services help you to easily access and manage your DiskStation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QuickConnect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Synology Relay Service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Access your Cloud Station and DS file without the hassle of going through port-forwarding settings on your router</a:t>
            </a:r>
            <a:endParaRPr lang="zh-TW" altLang="en-US" dirty="0"/>
          </a:p>
        </p:txBody>
      </p:sp>
      <p:sp>
        <p:nvSpPr>
          <p:cNvPr id="15" name="Right Arrow 14"/>
          <p:cNvSpPr/>
          <p:nvPr/>
        </p:nvSpPr>
        <p:spPr>
          <a:xfrm rot="1855909">
            <a:off x="4954199" y="3951562"/>
            <a:ext cx="1795746" cy="863251"/>
          </a:xfrm>
          <a:prstGeom prst="rightArrow">
            <a:avLst>
              <a:gd name="adj1" fmla="val 50000"/>
              <a:gd name="adj2" fmla="val 34281"/>
            </a:avLst>
          </a:prstGeom>
          <a:solidFill>
            <a:schemeClr val="accent3">
              <a:lumMod val="40000"/>
              <a:lumOff val="60000"/>
              <a:alpha val="5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15" descr="C:\Users\Wayne\Desktop\clou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8512" y="2996952"/>
            <a:ext cx="2067868" cy="1256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16"/>
          <p:cNvSpPr/>
          <p:nvPr/>
        </p:nvSpPr>
        <p:spPr>
          <a:xfrm>
            <a:off x="1285852" y="5475454"/>
            <a:ext cx="5143535" cy="811066"/>
          </a:xfrm>
          <a:prstGeom prst="rightArrow">
            <a:avLst>
              <a:gd name="adj1" fmla="val 50000"/>
              <a:gd name="adj2" fmla="val 34281"/>
            </a:avLst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718322" y="3505098"/>
            <a:ext cx="3068247" cy="60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err="1" smtClean="0">
                <a:solidFill>
                  <a:schemeClr val="bg1"/>
                </a:solidFill>
              </a:rPr>
              <a:t>QuickConnect</a:t>
            </a:r>
            <a:r>
              <a:rPr lang="en-US" altLang="zh-TW" sz="2000" dirty="0" smtClean="0">
                <a:solidFill>
                  <a:schemeClr val="bg1"/>
                </a:solidFill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</a:rPr>
            </a:br>
            <a:r>
              <a:rPr lang="en-US" altLang="zh-TW" sz="2000" dirty="0" smtClean="0">
                <a:solidFill>
                  <a:schemeClr val="bg1"/>
                </a:solidFill>
              </a:rPr>
              <a:t>Service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\\synostorage\MarketingDoc\Marketing Collateral\Product Photos\2011\DS1511+\web\PNG\DS1511+-web-front_300dp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0146" y="4621226"/>
            <a:ext cx="1980944" cy="12354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Picture 2" descr="\\synostorage\ProductDoc\002.工作中檔案\Design_UI\22. DSM 4.0\AJA\cut_image\ico\72x72\ico_72_router_config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2380" y="5181148"/>
            <a:ext cx="891058" cy="891058"/>
          </a:xfrm>
          <a:prstGeom prst="rect">
            <a:avLst/>
          </a:prstGeom>
          <a:noFill/>
        </p:spPr>
      </p:pic>
      <p:pic>
        <p:nvPicPr>
          <p:cNvPr id="21" name="Picture 3" descr="C:\Users\Wayne\Desktop\Temp\Deni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19" y="5143139"/>
            <a:ext cx="667299" cy="664630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 rot="19627920">
            <a:off x="1576408" y="4200957"/>
            <a:ext cx="1963482" cy="806230"/>
          </a:xfrm>
          <a:prstGeom prst="rightArrow">
            <a:avLst>
              <a:gd name="adj1" fmla="val 50000"/>
              <a:gd name="adj2" fmla="val 34281"/>
            </a:avLst>
          </a:prstGeom>
          <a:solidFill>
            <a:schemeClr val="accent2">
              <a:alpha val="51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22" descr="C:\Users\Wayne\Desktop\user-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57224" y="4340311"/>
            <a:ext cx="1697789" cy="170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New in DSM 4.0</a:t>
            </a:r>
            <a:endParaRPr lang="zh-TW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57752" y="1571874"/>
            <a:ext cx="2273622" cy="2285754"/>
            <a:chOff x="928662" y="2529122"/>
            <a:chExt cx="2643206" cy="2657310"/>
          </a:xfrm>
        </p:grpSpPr>
        <p:pic>
          <p:nvPicPr>
            <p:cNvPr id="6" name="Picture 2" descr="C:\Users\Wayne\Dropbox\synology\ICON 512\cloud-statio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2529122"/>
              <a:ext cx="2643206" cy="2643206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500166" y="4786322"/>
              <a:ext cx="1592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Cloud Service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42910" y="5653823"/>
            <a:ext cx="1844701" cy="344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Office Applications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8741" y="5630055"/>
            <a:ext cx="168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Intelligent</a:t>
            </a:r>
            <a:b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Video Security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9632" y="3501008"/>
            <a:ext cx="2859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 Break with the Past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49309" y="4077072"/>
            <a:ext cx="2421240" cy="1960871"/>
            <a:chOff x="4583796" y="714356"/>
            <a:chExt cx="2814821" cy="2279617"/>
          </a:xfrm>
        </p:grpSpPr>
        <p:grpSp>
          <p:nvGrpSpPr>
            <p:cNvPr id="18" name="Group 9"/>
            <p:cNvGrpSpPr/>
            <p:nvPr/>
          </p:nvGrpSpPr>
          <p:grpSpPr>
            <a:xfrm>
              <a:off x="4643438" y="714356"/>
              <a:ext cx="2571768" cy="1873534"/>
              <a:chOff x="4718087" y="2316155"/>
              <a:chExt cx="3783003" cy="2755919"/>
            </a:xfrm>
          </p:grpSpPr>
          <p:pic>
            <p:nvPicPr>
              <p:cNvPr id="19" name="Picture 3" descr="C:\Users\Wayne\Desktop\wr_record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6421" y="2352535"/>
                <a:ext cx="1571636" cy="1576531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Users\Wayne\Desktop\download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8087" y="2316155"/>
                <a:ext cx="2438400" cy="2438400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C:\Users\Wayne\Desktop\png-programs-movie_update-256x25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4983" y="3071810"/>
                <a:ext cx="1916107" cy="1916107"/>
              </a:xfrm>
              <a:prstGeom prst="rect">
                <a:avLst/>
              </a:prstGeom>
              <a:noFill/>
            </p:spPr>
          </p:pic>
          <p:pic>
            <p:nvPicPr>
              <p:cNvPr id="22" name="Picture 5" descr="C:\Users\Wayne\Desktop\20081225002724633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3479" y="4000504"/>
                <a:ext cx="1071570" cy="1071570"/>
              </a:xfrm>
              <a:prstGeom prst="rect">
                <a:avLst/>
              </a:prstGeom>
              <a:noFill/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4583796" y="2528824"/>
              <a:ext cx="2814821" cy="465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Enjoy Your Digital Life</a:t>
              </a:r>
            </a:p>
          </p:txBody>
        </p:sp>
      </p:grpSp>
      <p:pic>
        <p:nvPicPr>
          <p:cNvPr id="27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77073"/>
            <a:ext cx="1440160" cy="1440158"/>
          </a:xfrm>
          <a:prstGeom prst="rect">
            <a:avLst/>
          </a:prstGeom>
          <a:noFill/>
        </p:spPr>
      </p:pic>
      <p:pic>
        <p:nvPicPr>
          <p:cNvPr id="28" name="Picture 4" descr="\\snoopy\public\wayne\Layer 2112111012111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58" y="4098346"/>
            <a:ext cx="1579660" cy="1579660"/>
          </a:xfrm>
          <a:prstGeom prst="rect">
            <a:avLst/>
          </a:prstGeom>
          <a:noFill/>
        </p:spPr>
      </p:pic>
      <p:pic>
        <p:nvPicPr>
          <p:cNvPr id="29" name="Picture 3" descr="\\synostorage\ProductDoc\002.工作中檔案\Design_UI\22. DSM 4.0\AJA\cut_image\ico\72x72\ico_72_control_pan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6336" y="4962315"/>
            <a:ext cx="691811" cy="691811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00166" y="1857364"/>
            <a:ext cx="2260563" cy="1636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QuickConnect</a:t>
            </a:r>
            <a:r>
              <a:rPr lang="en-US" altLang="zh-TW" dirty="0" smtClean="0"/>
              <a:t> </a:t>
            </a:r>
            <a:r>
              <a:rPr lang="en-US" altLang="zh-TW" sz="2400" dirty="0"/>
              <a:t>(Cont’d</a:t>
            </a:r>
            <a:r>
              <a:rPr lang="en-US" altLang="zh-TW" sz="2400" dirty="0" smtClean="0"/>
              <a:t>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/>
              <a:t>Synology Relay Service</a:t>
            </a:r>
            <a:endParaRPr lang="zh-TW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Enter your ezCloud ID and your are ready to go</a:t>
            </a:r>
            <a:endParaRPr lang="zh-TW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8220" y="2865583"/>
            <a:ext cx="4073846" cy="2920871"/>
            <a:chOff x="3500430" y="2500306"/>
            <a:chExt cx="4572032" cy="327806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00430" y="2500306"/>
              <a:ext cx="4572032" cy="327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3929059" y="4113217"/>
              <a:ext cx="1143008" cy="1428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8836" y="4081467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Address or ezCloud ID:</a:t>
              </a:r>
              <a:endParaRPr lang="zh-TW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57686" y="3151335"/>
            <a:ext cx="3997942" cy="2510822"/>
            <a:chOff x="1000100" y="3214686"/>
            <a:chExt cx="4452940" cy="2796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00100" y="3214686"/>
              <a:ext cx="4452940" cy="279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000232" y="5286388"/>
              <a:ext cx="1143008" cy="21431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07292" y="5186704"/>
              <a:ext cx="917635" cy="22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095687531</a:t>
              </a:r>
              <a:endParaRPr lang="zh-TW" altLang="en-US" sz="7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5331425"/>
              <a:ext cx="67518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00" dirty="0" smtClean="0">
                  <a:solidFill>
                    <a:schemeClr val="accent3">
                      <a:lumMod val="50000"/>
                    </a:schemeClr>
                  </a:solidFill>
                </a:rPr>
                <a:t>Connected</a:t>
              </a:r>
              <a:endParaRPr lang="zh-TW" altLang="en-US" sz="5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4919" y="5210507"/>
              <a:ext cx="810872" cy="15913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rot="10800000">
            <a:off x="3428992" y="4357694"/>
            <a:ext cx="1785950" cy="65697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Free DDNS powered by Synology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b="1" dirty="0" smtClean="0"/>
              <a:t>free</a:t>
            </a:r>
            <a:r>
              <a:rPr lang="en-US" altLang="zh-TW" dirty="0" smtClean="0"/>
              <a:t> Synology DDNS service</a:t>
            </a:r>
          </a:p>
          <a:p>
            <a:r>
              <a:rPr lang="en-US" altLang="zh-TW" dirty="0" smtClean="0"/>
              <a:t>A </a:t>
            </a:r>
            <a:r>
              <a:rPr lang="en-US" altLang="zh-TW" b="1" dirty="0" smtClean="0"/>
              <a:t>reliable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24/7</a:t>
            </a:r>
            <a:r>
              <a:rPr lang="en-US" altLang="zh-TW" dirty="0" smtClean="0"/>
              <a:t> Synology DDNS service</a:t>
            </a:r>
          </a:p>
          <a:p>
            <a:r>
              <a:rPr lang="en-US" altLang="zh-TW" dirty="0" smtClean="0"/>
              <a:t>Customize your own domain, chad.DSmyNAS.org</a:t>
            </a:r>
          </a:p>
        </p:txBody>
      </p:sp>
      <p:graphicFrame>
        <p:nvGraphicFramePr>
          <p:cNvPr id="12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507477"/>
              </p:ext>
            </p:extLst>
          </p:nvPr>
        </p:nvGraphicFramePr>
        <p:xfrm>
          <a:off x="951946" y="4069296"/>
          <a:ext cx="7220454" cy="1591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6818"/>
                <a:gridCol w="2406818"/>
                <a:gridCol w="2406818"/>
              </a:tblGrid>
              <a:tr h="397988">
                <a:tc gridSpan="3">
                  <a:txBody>
                    <a:bodyPr/>
                    <a:lstStyle/>
                    <a:p>
                      <a:r>
                        <a:rPr lang="en-US" altLang="zh-TW" sz="1900" dirty="0" smtClean="0">
                          <a:latin typeface="Calibri" pitchFamily="34" charset="0"/>
                        </a:rPr>
                        <a:t>Available</a:t>
                      </a:r>
                      <a:r>
                        <a:rPr lang="en-US" altLang="zh-TW" sz="1900" baseline="0" dirty="0" smtClean="0">
                          <a:latin typeface="Calibri" pitchFamily="34" charset="0"/>
                        </a:rPr>
                        <a:t> Domains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7988">
                <a:tc>
                  <a:txBody>
                    <a:bodyPr/>
                    <a:lstStyle/>
                    <a:p>
                      <a:r>
                        <a:rPr lang="en-US" altLang="zh-TW" sz="1900" dirty="0" smtClean="0"/>
                        <a:t>DSmyNAS.com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r>
                        <a:rPr lang="en-US" altLang="zh-TW" sz="1900" dirty="0" smtClean="0"/>
                        <a:t>DSCloud.biz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r>
                        <a:rPr lang="en-US" altLang="zh-TW" sz="1900" dirty="0" smtClean="0"/>
                        <a:t>FamilyDS.com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</a:tr>
              <a:tr h="397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smtClean="0"/>
                        <a:t>DSmyNAS.org</a:t>
                      </a:r>
                      <a:endParaRPr lang="zh-TW" altLang="en-US" sz="1900" dirty="0" smtClean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err="1" smtClean="0"/>
                        <a:t>DSCloud.me</a:t>
                      </a:r>
                      <a:endParaRPr lang="zh-TW" altLang="en-US" sz="1900" dirty="0" smtClean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r>
                        <a:rPr lang="en-US" altLang="zh-TW" sz="1900" dirty="0" smtClean="0"/>
                        <a:t>FamilyDS.org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</a:tr>
              <a:tr h="397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smtClean="0"/>
                        <a:t>DSmyNAS.net</a:t>
                      </a:r>
                      <a:endParaRPr lang="zh-TW" altLang="en-US" sz="1900" dirty="0" smtClean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dirty="0" smtClean="0"/>
                        <a:t>DSCloud.mobi</a:t>
                      </a:r>
                      <a:endParaRPr lang="zh-TW" altLang="en-US" sz="1900" dirty="0" smtClean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  <a:tc>
                  <a:txBody>
                    <a:bodyPr/>
                    <a:lstStyle/>
                    <a:p>
                      <a:r>
                        <a:rPr lang="en-US" altLang="zh-TW" sz="1900" dirty="0" smtClean="0"/>
                        <a:t>FamilyDS.net</a:t>
                      </a:r>
                      <a:endParaRPr lang="zh-TW" altLang="en-US" sz="1900" dirty="0">
                        <a:latin typeface="Calibri" pitchFamily="34" charset="0"/>
                      </a:endParaRPr>
                    </a:p>
                  </a:txBody>
                  <a:tcPr marL="98134" marR="98134" marT="49067" marB="490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9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MyDS</a:t>
            </a:r>
            <a:r>
              <a:rPr lang="en-US" altLang="zh-TW" dirty="0" smtClean="0"/>
              <a:t> Center</a:t>
            </a:r>
            <a:br>
              <a:rPr lang="en-US" altLang="zh-TW" dirty="0" smtClean="0"/>
            </a:br>
            <a:r>
              <a:rPr lang="en-US" altLang="zh-TW" sz="2400" dirty="0" smtClean="0"/>
              <a:t>DDNS service, push notification, product &amp; </a:t>
            </a:r>
            <a:r>
              <a:rPr lang="en-US" altLang="zh-TW" sz="2400" dirty="0" err="1" smtClean="0"/>
              <a:t>eNews</a:t>
            </a:r>
            <a:r>
              <a:rPr lang="en-US" altLang="zh-TW" sz="2400" dirty="0" smtClean="0"/>
              <a:t> registration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Heartbeat feature allows you to monitor the online status of your Synology NAS anywhere</a:t>
            </a:r>
          </a:p>
          <a:p>
            <a:r>
              <a:rPr lang="en-US" altLang="zh-TW" dirty="0" smtClean="0"/>
              <a:t>Offer Synology membership service &amp; product registration, available at </a:t>
            </a:r>
            <a:r>
              <a:rPr lang="en-US" altLang="zh-TW" b="1" dirty="0" smtClean="0"/>
              <a:t>MyDS.synology.com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747072" y="6171808"/>
            <a:ext cx="19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chad.DSmyNAS.org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60091" y="6165304"/>
            <a:ext cx="14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MyDS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Center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群組 18"/>
          <p:cNvGrpSpPr/>
          <p:nvPr/>
        </p:nvGrpSpPr>
        <p:grpSpPr>
          <a:xfrm>
            <a:off x="395537" y="4081730"/>
            <a:ext cx="7128791" cy="1946062"/>
            <a:chOff x="323528" y="4219242"/>
            <a:chExt cx="7128791" cy="1946062"/>
          </a:xfrm>
        </p:grpSpPr>
        <p:pic>
          <p:nvPicPr>
            <p:cNvPr id="4" name="Picture 7" descr="\\synostorage\MarketingDoc\Marketing Collateral\Product Photos\2012\DS212j\web\PNG\DS212j-front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19242"/>
              <a:ext cx="2232248" cy="19460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48" name="Picture 4" descr="C:\Users\Minimoo\AppData\Local\Microsoft\Windows\Temporary Internet Files\Content.IE5\VPIOWOM5\MC900441964[1].wm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795" y="5013176"/>
              <a:ext cx="1186061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Cheng\AppData\Local\Microsoft\Windows\Temporary Internet Files\Content.IE5\ADOT2SFR\MC900441956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7838"/>
            <a:stretch>
              <a:fillRect/>
            </a:stretch>
          </p:blipFill>
          <p:spPr bwMode="auto">
            <a:xfrm>
              <a:off x="5220072" y="4797152"/>
              <a:ext cx="1785044" cy="1008112"/>
            </a:xfrm>
            <a:prstGeom prst="rect">
              <a:avLst/>
            </a:prstGeom>
            <a:noFill/>
          </p:spPr>
        </p:pic>
        <p:pic>
          <p:nvPicPr>
            <p:cNvPr id="12" name="Picture 2" descr="http://icons.iconarchive.com/icons/deleket/soft-scraps/256/User-Executive-Green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3" y="4581128"/>
              <a:ext cx="1224136" cy="1224136"/>
            </a:xfrm>
            <a:prstGeom prst="rect">
              <a:avLst/>
            </a:prstGeom>
            <a:noFill/>
          </p:spPr>
        </p:pic>
      </p:grpSp>
      <p:sp>
        <p:nvSpPr>
          <p:cNvPr id="21" name="文字方塊 20"/>
          <p:cNvSpPr txBox="1"/>
          <p:nvPr/>
        </p:nvSpPr>
        <p:spPr>
          <a:xfrm>
            <a:off x="6228184" y="5651956"/>
            <a:ext cx="137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Robert (MIS)</a:t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 vacation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36" name="Picture 12" descr="C:\Users\Cheng\AppData\Local\Microsoft\Windows\Temporary Internet Files\Content.IE5\6FHQKLPK\MC900434669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930749"/>
            <a:ext cx="1889125" cy="1514475"/>
          </a:xfrm>
          <a:prstGeom prst="rect">
            <a:avLst/>
          </a:prstGeom>
          <a:noFill/>
        </p:spPr>
      </p:pic>
      <p:sp>
        <p:nvSpPr>
          <p:cNvPr id="28" name="文字方塊 27"/>
          <p:cNvSpPr txBox="1"/>
          <p:nvPr/>
        </p:nvSpPr>
        <p:spPr>
          <a:xfrm>
            <a:off x="6948264" y="4293096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My NAS is Live!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Picture 4" descr="C:\Users\Cheng\Desktop\off.png"/>
          <p:cNvPicPr>
            <a:picLocks noChangeAspect="1" noChangeArrowheads="1"/>
          </p:cNvPicPr>
          <p:nvPr/>
        </p:nvPicPr>
        <p:blipFill>
          <a:blip r:embed="rId7" cstate="email">
            <a:lum contrast="-20000"/>
          </a:blip>
          <a:srcRect/>
          <a:stretch>
            <a:fillRect/>
          </a:stretch>
        </p:blipFill>
        <p:spPr bwMode="auto">
          <a:xfrm>
            <a:off x="3419872" y="4293096"/>
            <a:ext cx="1800200" cy="1800200"/>
          </a:xfrm>
          <a:prstGeom prst="rect">
            <a:avLst/>
          </a:prstGeom>
          <a:noFill/>
        </p:spPr>
      </p:pic>
      <p:pic>
        <p:nvPicPr>
          <p:cNvPr id="18" name="Picture 3" descr="C:\Users\Cheng\Desktop\Round_glossy_green_button_by_fboul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5229200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9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New Push Notification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2800" dirty="0" smtClean="0"/>
              <a:t>A Faster Way to Stay Connected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instant messages to your mobile devices or PC when a critical event occurs on your Synology NAS</a:t>
            </a:r>
          </a:p>
          <a:p>
            <a:pPr lvl="1"/>
            <a:r>
              <a:rPr lang="en-US" sz="2400" dirty="0" smtClean="0"/>
              <a:t>via Skype &amp; Windows Live Messenger</a:t>
            </a:r>
          </a:p>
          <a:p>
            <a:pPr lvl="1"/>
            <a:r>
              <a:rPr lang="en-US" sz="2400" dirty="0" smtClean="0"/>
              <a:t>via SMS or e-mail</a:t>
            </a:r>
          </a:p>
          <a:p>
            <a:pPr lvl="1"/>
            <a:r>
              <a:rPr lang="en-US" altLang="zh-TW" sz="2400" dirty="0" smtClean="0"/>
              <a:t>via DS finder on iPhone/</a:t>
            </a:r>
            <a:r>
              <a:rPr lang="en-US" altLang="zh-TW" sz="2400" dirty="0" err="1" smtClean="0"/>
              <a:t>iPad</a:t>
            </a:r>
            <a:endParaRPr lang="en-US" sz="2400" dirty="0" smtClean="0"/>
          </a:p>
        </p:txBody>
      </p:sp>
      <p:pic>
        <p:nvPicPr>
          <p:cNvPr id="4" name="Picture 2" descr="http://svgicons.o7a.net/official/skyp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494" y="4961231"/>
            <a:ext cx="1328596" cy="13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b/bf/Windows_Live_Messenger_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725144"/>
            <a:ext cx="1594315" cy="1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9"/>
          <p:cNvGrpSpPr/>
          <p:nvPr/>
        </p:nvGrpSpPr>
        <p:grpSpPr>
          <a:xfrm>
            <a:off x="4071924" y="4817648"/>
            <a:ext cx="1479144" cy="1472181"/>
            <a:chOff x="5475244" y="5545375"/>
            <a:chExt cx="1001983" cy="997265"/>
          </a:xfrm>
        </p:grpSpPr>
        <p:pic>
          <p:nvPicPr>
            <p:cNvPr id="7" name="Picture 5" descr="\\192.168.252.5\ProductDoc\002.工作中檔案\Design_UI\07. Android App\512px icons\icon_512_ds_finde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244" y="5642640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6"/>
            <p:cNvSpPr/>
            <p:nvPr/>
          </p:nvSpPr>
          <p:spPr>
            <a:xfrm>
              <a:off x="6152748" y="5545375"/>
              <a:ext cx="324479" cy="32447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pic>
        <p:nvPicPr>
          <p:cNvPr id="9" name="Picture 4" descr="C:\Users\Minimoo\AppData\Local\Microsoft\Windows\Temporary Internet Files\Content.IE5\VPIOWOM5\MC900441964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997" y="5367638"/>
            <a:ext cx="1186061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\\synostorage\MarketingDoc\Marketing Collateral\Product Photos\2011\DS1511+\web\PNG\DS1511+-web-front_300dpi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104107"/>
            <a:ext cx="1781305" cy="111098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8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Office</a:t>
            </a:r>
            <a:br>
              <a:rPr lang="en-US" altLang="zh-TW" dirty="0" smtClean="0"/>
            </a:br>
            <a:r>
              <a:rPr lang="en-US" altLang="zh-TW" dirty="0" smtClean="0"/>
              <a:t>Applications</a:t>
            </a:r>
            <a:endParaRPr lang="zh-TW" altLang="en-US" dirty="0"/>
          </a:p>
        </p:txBody>
      </p:sp>
      <p:pic>
        <p:nvPicPr>
          <p:cNvPr id="5" name="Picture 4" descr="\\snoopy\public\wayne\Layer 21121110121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049" y="3076082"/>
            <a:ext cx="2054256" cy="20542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3" descr="\\synostorage\ProductDoc\002.工作中檔案\Design_UI\22. DSM 4.0\AJA\cut_image\ico\72x72\ico_72_control_pan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600" y="4103210"/>
            <a:ext cx="866948" cy="86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LUN Backup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Protect your business data on the fly with p</a:t>
            </a:r>
            <a:r>
              <a:rPr lang="en-US" dirty="0" smtClean="0"/>
              <a:t>oint-in-time copy technology</a:t>
            </a:r>
          </a:p>
          <a:p>
            <a:r>
              <a:rPr lang="en-US" dirty="0" smtClean="0"/>
              <a:t>Perform LUN backup on Synology NAS to leverage computing resources</a:t>
            </a:r>
          </a:p>
          <a:p>
            <a:r>
              <a:rPr lang="en-US" altLang="zh-TW" dirty="0" smtClean="0"/>
              <a:t>Efficient and cost effective LUN backup solution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0567" y="4509120"/>
            <a:ext cx="4811713" cy="2001416"/>
            <a:chOff x="2428796" y="4868393"/>
            <a:chExt cx="4811713" cy="2001416"/>
          </a:xfrm>
        </p:grpSpPr>
        <p:pic>
          <p:nvPicPr>
            <p:cNvPr id="19" name="Picture 2" descr="\\synostorage\MarketingDoc\Marketing Collateral\Product Photos\2011\DX1211\JPG\f-DX1211_front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857" y="4917855"/>
              <a:ext cx="1408830" cy="1475916"/>
            </a:xfrm>
            <a:prstGeom prst="rect">
              <a:avLst/>
            </a:prstGeom>
            <a:noFill/>
          </p:spPr>
        </p:pic>
        <p:grpSp>
          <p:nvGrpSpPr>
            <p:cNvPr id="4" name="Group 18"/>
            <p:cNvGrpSpPr/>
            <p:nvPr/>
          </p:nvGrpSpPr>
          <p:grpSpPr>
            <a:xfrm>
              <a:off x="2428796" y="4868393"/>
              <a:ext cx="4811713" cy="2001416"/>
              <a:chOff x="2428796" y="4868393"/>
              <a:chExt cx="4811713" cy="2001416"/>
            </a:xfrm>
          </p:grpSpPr>
          <p:pic>
            <p:nvPicPr>
              <p:cNvPr id="13" name="Picture 6" descr="C:\Users\Wayne\Pictures\basic-data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182" y="4928046"/>
                <a:ext cx="1095383" cy="857256"/>
              </a:xfrm>
              <a:prstGeom prst="rect">
                <a:avLst/>
              </a:prstGeom>
              <a:noFill/>
            </p:spPr>
          </p:pic>
          <p:grpSp>
            <p:nvGrpSpPr>
              <p:cNvPr id="5" name="Group 17"/>
              <p:cNvGrpSpPr/>
              <p:nvPr/>
            </p:nvGrpSpPr>
            <p:grpSpPr>
              <a:xfrm>
                <a:off x="2428796" y="4868393"/>
                <a:ext cx="4811713" cy="2001416"/>
                <a:chOff x="2007078" y="4175703"/>
                <a:chExt cx="5277550" cy="2195180"/>
              </a:xfrm>
            </p:grpSpPr>
            <p:pic>
              <p:nvPicPr>
                <p:cNvPr id="9" name="Picture 4" descr="C:\Users\Wayne\Pictures\server (2)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7078" y="5759803"/>
                  <a:ext cx="2567584" cy="420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 descr="C:\Users\Wayne\Pictures\server (2)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906252" y="4175703"/>
                  <a:ext cx="2378376" cy="200977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" name="Group 16"/>
                <p:cNvGrpSpPr/>
                <p:nvPr/>
              </p:nvGrpSpPr>
              <p:grpSpPr>
                <a:xfrm>
                  <a:off x="3788635" y="5870817"/>
                  <a:ext cx="1811248" cy="500066"/>
                  <a:chOff x="4217263" y="1298785"/>
                  <a:chExt cx="1811248" cy="500066"/>
                </a:xfrm>
              </p:grpSpPr>
              <p:pic>
                <p:nvPicPr>
                  <p:cNvPr id="14" name="Picture 4" descr="C:\Users\Wayne\Pictures\server (2)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17263" y="1298785"/>
                    <a:ext cx="960908" cy="31465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" name="Picture 4" descr="C:\Users\Wayne\Pictures\server (2)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15470" b="-76233"/>
                  <a:stretch>
                    <a:fillRect/>
                  </a:stretch>
                </p:blipFill>
                <p:spPr bwMode="auto">
                  <a:xfrm>
                    <a:off x="5099817" y="1370223"/>
                    <a:ext cx="928694" cy="428628"/>
                  </a:xfrm>
                  <a:prstGeom prst="rect">
                    <a:avLst/>
                  </a:prstGeom>
                  <a:noFill/>
                </p:spPr>
              </p:pic>
            </p:grpSp>
          </p:grpSp>
          <p:sp>
            <p:nvSpPr>
              <p:cNvPr id="20" name="Rounded Rectangle 19"/>
              <p:cNvSpPr/>
              <p:nvPr/>
            </p:nvSpPr>
            <p:spPr>
              <a:xfrm>
                <a:off x="4286248" y="5213798"/>
                <a:ext cx="714380" cy="357190"/>
              </a:xfrm>
              <a:prstGeom prst="roundRect">
                <a:avLst/>
              </a:prstGeom>
              <a:ln w="28575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err="1" smtClean="0"/>
                  <a:t>iSCSI</a:t>
                </a:r>
                <a:r>
                  <a:rPr lang="en-US" altLang="zh-TW" sz="1200" dirty="0" smtClean="0"/>
                  <a:t> LUN</a:t>
                </a:r>
                <a:endParaRPr lang="zh-TW" altLang="en-US" sz="1200" dirty="0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>
              <a:off x="3643306" y="4929198"/>
              <a:ext cx="1357322" cy="933448"/>
              <a:chOff x="2500298" y="4714884"/>
              <a:chExt cx="1357322" cy="933448"/>
            </a:xfrm>
          </p:grpSpPr>
          <p:pic>
            <p:nvPicPr>
              <p:cNvPr id="1030" name="Picture 6" descr="C:\Users\Wayne\Pictures\basic-data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174" y="4714884"/>
                <a:ext cx="1095383" cy="857256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C:\Users\Wayne\Desktop\icones_01164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298" y="5000636"/>
                <a:ext cx="647696" cy="647696"/>
              </a:xfrm>
              <a:prstGeom prst="rect">
                <a:avLst/>
              </a:prstGeom>
              <a:noFill/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3143240" y="5000636"/>
                <a:ext cx="714380" cy="357190"/>
              </a:xfrm>
              <a:prstGeom prst="roundRect">
                <a:avLst/>
              </a:prstGeom>
              <a:ln w="28575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/>
                  <a:t>LUN Backup</a:t>
                </a:r>
                <a:endParaRPr lang="zh-TW" altLang="en-US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\\synostorage\MarketingDoc\Marketing Collateral\Product Photos\2011\DX1211\JPG\f-DX1211_fron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633" y="4221088"/>
            <a:ext cx="1837457" cy="1924955"/>
          </a:xfrm>
          <a:prstGeom prst="rect">
            <a:avLst/>
          </a:prstGeom>
          <a:noFill/>
        </p:spPr>
      </p:pic>
      <p:pic>
        <p:nvPicPr>
          <p:cNvPr id="29" name="Picture 2" descr="\\synostorage\MarketingDoc\Marketing Collateral\Product Photos\2011\DX1211\JPG\f-DX1211_fron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56713"/>
            <a:ext cx="1837457" cy="19249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LUN Backup </a:t>
            </a:r>
            <a:r>
              <a:rPr lang="en-US" altLang="zh-TW" sz="2400" dirty="0" smtClean="0"/>
              <a:t>(Cont’d)</a:t>
            </a:r>
            <a:endParaRPr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Features incremental and space re-claim to maximize backup efficiency</a:t>
            </a:r>
          </a:p>
          <a:p>
            <a:r>
              <a:rPr lang="en-US" dirty="0" smtClean="0"/>
              <a:t>Available on both local and network backup</a:t>
            </a:r>
            <a:endParaRPr lang="zh-TW" alt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2857488" y="4221088"/>
            <a:ext cx="3571900" cy="428628"/>
          </a:xfrm>
          <a:prstGeom prst="rightArrow">
            <a:avLst>
              <a:gd name="adj1" fmla="val 69176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LUN Backup</a:t>
            </a:r>
            <a:endParaRPr lang="zh-TW" altLang="en-US" sz="1600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2000232" y="5537075"/>
            <a:ext cx="1714512" cy="541401"/>
          </a:xfrm>
          <a:prstGeom prst="flowChartMagneticDisk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2000232" y="4536943"/>
            <a:ext cx="1714512" cy="541401"/>
          </a:xfrm>
          <a:prstGeom prst="flowChartMagneticDisk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Flowchart: Magnetic Disk 21"/>
          <p:cNvSpPr/>
          <p:nvPr/>
        </p:nvSpPr>
        <p:spPr>
          <a:xfrm>
            <a:off x="2000232" y="5578410"/>
            <a:ext cx="1714512" cy="541401"/>
          </a:xfrm>
          <a:prstGeom prst="flowChartMagneticDisk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Flowchart: Magnetic Disk 25"/>
          <p:cNvSpPr/>
          <p:nvPr/>
        </p:nvSpPr>
        <p:spPr>
          <a:xfrm>
            <a:off x="2000232" y="5078344"/>
            <a:ext cx="1714512" cy="541401"/>
          </a:xfrm>
          <a:prstGeom prst="flowChartMagneticDisk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Flowchart: Magnetic Disk 31"/>
          <p:cNvSpPr/>
          <p:nvPr/>
        </p:nvSpPr>
        <p:spPr>
          <a:xfrm>
            <a:off x="2000232" y="5090219"/>
            <a:ext cx="1714512" cy="541401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</a:rPr>
              <a:t>Deleted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Flowchart: Magnetic Disk 32"/>
          <p:cNvSpPr/>
          <p:nvPr/>
        </p:nvSpPr>
        <p:spPr>
          <a:xfrm>
            <a:off x="2000232" y="4536943"/>
            <a:ext cx="1714512" cy="541401"/>
          </a:xfrm>
          <a:prstGeom prst="flowChartMagneticDisk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Rectangle 33"/>
          <p:cNvSpPr/>
          <p:nvPr/>
        </p:nvSpPr>
        <p:spPr>
          <a:xfrm>
            <a:off x="3357554" y="4768654"/>
            <a:ext cx="214314" cy="214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34"/>
          <p:cNvSpPr/>
          <p:nvPr/>
        </p:nvSpPr>
        <p:spPr>
          <a:xfrm>
            <a:off x="3357554" y="4768654"/>
            <a:ext cx="214314" cy="214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Rectangle 38"/>
          <p:cNvSpPr/>
          <p:nvPr/>
        </p:nvSpPr>
        <p:spPr>
          <a:xfrm>
            <a:off x="3786182" y="6102226"/>
            <a:ext cx="214314" cy="214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964871" y="6087229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Newly created block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78816E-7 L 0.38403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5143E-6 L 0.38403 0.072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9149E-6 L 0.37952 0.070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21" grpId="0" animBg="1"/>
      <p:bldP spid="32" grpId="0" animBg="1"/>
      <p:bldP spid="34" grpId="0" animBg="1"/>
      <p:bldP spid="35" grpId="0" animBg="1"/>
      <p:bldP spid="35" grpId="1" animBg="1"/>
      <p:bldP spid="39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LUN Backup </a:t>
            </a:r>
            <a:r>
              <a:rPr lang="en-US" altLang="zh-TW" sz="2400" dirty="0"/>
              <a:t>(Cont’d</a:t>
            </a:r>
            <a:r>
              <a:rPr lang="en-US" altLang="zh-TW" sz="2400" dirty="0" smtClean="0"/>
              <a:t>)</a:t>
            </a:r>
            <a:br>
              <a:rPr lang="en-US" altLang="zh-TW" sz="2400" dirty="0" smtClean="0"/>
            </a:br>
            <a:r>
              <a:rPr lang="en-US" altLang="zh-TW" sz="2800" dirty="0" smtClean="0"/>
              <a:t>Create a Backup Task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You could create a LUN backup task from Backup and Restore application in main menu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564" y="3140968"/>
            <a:ext cx="4506624" cy="26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Embedded Windows ACL Editing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Now you will never have to leave Synology DiskStation Manager for Windows ACL editing, it means you may edit Windows ACL on the “move”</a:t>
            </a:r>
          </a:p>
        </p:txBody>
      </p:sp>
      <p:pic>
        <p:nvPicPr>
          <p:cNvPr id="7" name="Picture 2" descr="C:\Users\Cheng\Desktop\1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6095239" cy="321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Minimoo\Desktop\擷取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140968"/>
            <a:ext cx="302433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Embedded Windows ACL Editing</a:t>
            </a:r>
            <a:br>
              <a:rPr lang="en-US" altLang="zh-TW" dirty="0" smtClean="0"/>
            </a:br>
            <a:r>
              <a:rPr lang="en-US" altLang="zh-TW" sz="2400" dirty="0" smtClean="0"/>
              <a:t>(Cont’d)</a:t>
            </a:r>
            <a:endParaRPr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Easy-to-use design for everyone</a:t>
            </a:r>
          </a:p>
          <a:p>
            <a:r>
              <a:rPr lang="en-US" altLang="zh-TW" dirty="0" smtClean="0"/>
              <a:t>Remote privilege management via web access</a:t>
            </a:r>
          </a:p>
        </p:txBody>
      </p:sp>
      <p:pic>
        <p:nvPicPr>
          <p:cNvPr id="8" name="Picture 2" descr="C:\Users\Cheng\Desktop\1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15016"/>
            <a:ext cx="6095239" cy="321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Minimoo\Desktop\擷取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068960"/>
            <a:ext cx="302433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DSM 4.0</a:t>
            </a:r>
            <a:br>
              <a:rPr lang="en-US" dirty="0" smtClean="0"/>
            </a:br>
            <a:r>
              <a:rPr lang="en-US" dirty="0" smtClean="0"/>
              <a:t>Breaks with the Past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synostorage\MarketingDoc\Marketing Collateral\Product Photos\2011\DS1511+\web\PNG\DS1511+-web-front_300dp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31" b="18900"/>
          <a:stretch>
            <a:fillRect/>
          </a:stretch>
        </p:blipFill>
        <p:spPr bwMode="auto">
          <a:xfrm>
            <a:off x="4290392" y="3726904"/>
            <a:ext cx="3810000" cy="23762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Antivirus Essential</a:t>
            </a:r>
            <a:br>
              <a:rPr lang="en-US" altLang="zh-TW" dirty="0" smtClean="0"/>
            </a:br>
            <a:r>
              <a:rPr lang="en-US" altLang="zh-TW" sz="2400" dirty="0" smtClean="0"/>
              <a:t>Available in Package Center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2060848"/>
            <a:ext cx="7560840" cy="4176464"/>
          </a:xfrm>
        </p:spPr>
        <p:txBody>
          <a:bodyPr/>
          <a:lstStyle/>
          <a:p>
            <a:r>
              <a:rPr lang="en-US" altLang="zh-TW" dirty="0" smtClean="0"/>
              <a:t>Proactive virus scan to keep your </a:t>
            </a:r>
            <a:r>
              <a:rPr lang="en-US" altLang="zh-TW" dirty="0" err="1" smtClean="0"/>
              <a:t>Synology</a:t>
            </a:r>
            <a:r>
              <a:rPr lang="en-US" altLang="zh-TW" dirty="0" smtClean="0"/>
              <a:t> NAS safe and secure in your network</a:t>
            </a:r>
          </a:p>
          <a:p>
            <a:r>
              <a:rPr lang="en-US" altLang="zh-TW" dirty="0" smtClean="0"/>
              <a:t>Free antivirus solution from Synology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15616" y="3592016"/>
            <a:ext cx="2438400" cy="2573288"/>
            <a:chOff x="1115616" y="3438128"/>
            <a:chExt cx="2438400" cy="2573288"/>
          </a:xfrm>
        </p:grpSpPr>
        <p:pic>
          <p:nvPicPr>
            <p:cNvPr id="1027" name="Picture 3" descr="C:\Users\Minimoo\Desktop\anti-virus-old-schoo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73016"/>
              <a:ext cx="2438400" cy="243840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\\synostorage\productdoc\002.工作中檔案\Design_UI\24. Antivirus\images\systemstatus_icon_sca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8760" y="3438128"/>
              <a:ext cx="1143000" cy="1143000"/>
            </a:xfrm>
            <a:prstGeom prst="rect">
              <a:avLst/>
            </a:prstGeom>
            <a:noFill/>
          </p:spPr>
        </p:pic>
      </p:grpSp>
      <p:pic>
        <p:nvPicPr>
          <p:cNvPr id="5126" name="Picture 6" descr="\\synostorage\productdoc\002.工作中檔案\Design_UI\24. Antivirus\images\systemstatus_icon_sec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1248" y="4446984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7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nimoo\Desktop\lapto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56112"/>
            <a:ext cx="24384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nimoo\Desktop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032" y="3928120"/>
            <a:ext cx="24384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Hotspot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Now your Synology NAS can allow wireless </a:t>
            </a:r>
            <a:r>
              <a:rPr lang="en-US" altLang="zh-TW" dirty="0"/>
              <a:t>devices to connect to a wired network using </a:t>
            </a:r>
            <a:r>
              <a:rPr lang="en-US" altLang="zh-TW" dirty="0" smtClean="0"/>
              <a:t>Wi-Fi technology</a:t>
            </a:r>
          </a:p>
        </p:txBody>
      </p:sp>
      <p:pic>
        <p:nvPicPr>
          <p:cNvPr id="8" name="Picture 7" descr="\\synostorage\MarketingDoc\Marketing Collateral\Product Photos\2012\DS212j\web\PNG\DS212j-fro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338" y="3928120"/>
            <a:ext cx="2232248" cy="19460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0" descr="C:\Users\Cheng\AppData\Local\Microsoft\Windows\Temporary Internet Files\Content.IE5\ADOT2SFR\MC900441946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490" y="4911204"/>
            <a:ext cx="1812925" cy="673100"/>
          </a:xfrm>
          <a:prstGeom prst="rect">
            <a:avLst/>
          </a:prstGeom>
          <a:noFill/>
        </p:spPr>
      </p:pic>
      <p:pic>
        <p:nvPicPr>
          <p:cNvPr id="2052" name="Picture 4" descr="C:\Users\Minimoo\Desktop\14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nimoo\Desktop\wireles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00000">
            <a:off x="2359391" y="3618048"/>
            <a:ext cx="1093104" cy="10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465219" y="6581001"/>
            <a:ext cx="4678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* Compatible wireless dongles will be published on www.synology.com</a:t>
            </a:r>
          </a:p>
        </p:txBody>
      </p:sp>
    </p:spTree>
    <p:extLst>
      <p:ext uri="{BB962C8B-B14F-4D97-AF65-F5344CB8AC3E}">
        <p14:creationId xmlns:p14="http://schemas.microsoft.com/office/powerpoint/2010/main" val="3742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imoo\Desktop\usb-pendriv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84" b="25579"/>
          <a:stretch/>
        </p:blipFill>
        <p:spPr bwMode="auto">
          <a:xfrm>
            <a:off x="1331640" y="4579282"/>
            <a:ext cx="2438400" cy="1442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Hotspot </a:t>
            </a:r>
            <a:r>
              <a:rPr lang="en-US" altLang="zh-TW" sz="2400" dirty="0" smtClean="0"/>
              <a:t>(Cont’d)</a:t>
            </a:r>
            <a:endParaRPr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Just need a wireless dongle which turns your Synology NAS into a WAP right away</a:t>
            </a:r>
          </a:p>
          <a:p>
            <a:r>
              <a:rPr lang="en-US" altLang="zh-TW" dirty="0" smtClean="0"/>
              <a:t>Easy wireless deployment without additional wireless router</a:t>
            </a:r>
          </a:p>
          <a:p>
            <a:r>
              <a:rPr lang="en-US" altLang="zh-TW" dirty="0" smtClean="0"/>
              <a:t>WEP </a:t>
            </a:r>
            <a:r>
              <a:rPr lang="en-US" altLang="zh-TW" dirty="0"/>
              <a:t>and WPA </a:t>
            </a:r>
            <a:r>
              <a:rPr lang="en-US" altLang="zh-TW" dirty="0" smtClean="0"/>
              <a:t>for security</a:t>
            </a:r>
          </a:p>
        </p:txBody>
      </p:sp>
      <p:pic>
        <p:nvPicPr>
          <p:cNvPr id="13" name="Picture 7" descr="\\synostorage\MarketingDoc\Marketing Collateral\Product Photos\2012\DS212j\web\PNG\DS212j-fro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232248" cy="19460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4" descr="C:\Users\Minimoo\Desktop\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734" y="32899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向右箭號 14"/>
          <p:cNvSpPr/>
          <p:nvPr/>
        </p:nvSpPr>
        <p:spPr>
          <a:xfrm>
            <a:off x="4067944" y="4797152"/>
            <a:ext cx="2232248" cy="110569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Plug &amp; Play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65219" y="6581001"/>
            <a:ext cx="4678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latin typeface="Calibri" pitchFamily="34" charset="0"/>
              </a:rPr>
              <a:t>* Compatible wireless dongles will be published on www.synology.com</a:t>
            </a:r>
          </a:p>
        </p:txBody>
      </p:sp>
    </p:spTree>
    <p:extLst>
      <p:ext uri="{BB962C8B-B14F-4D97-AF65-F5344CB8AC3E}">
        <p14:creationId xmlns:p14="http://schemas.microsoft.com/office/powerpoint/2010/main" val="9005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Private Network Client</a:t>
            </a:r>
            <a:endParaRPr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Build your cost effective private network over Internet across the globe</a:t>
            </a:r>
          </a:p>
          <a:p>
            <a:r>
              <a:rPr lang="en-US" altLang="zh-TW" dirty="0" smtClean="0"/>
              <a:t>Secure all your data transfers between your branch offices</a:t>
            </a:r>
          </a:p>
        </p:txBody>
      </p:sp>
      <p:pic>
        <p:nvPicPr>
          <p:cNvPr id="2052" name="Picture 4" descr="C:\Users\Wayne\Desktop\clou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643314"/>
            <a:ext cx="4108573" cy="2213600"/>
          </a:xfrm>
          <a:prstGeom prst="rect">
            <a:avLst/>
          </a:prstGeom>
          <a:noFill/>
        </p:spPr>
      </p:pic>
      <p:pic>
        <p:nvPicPr>
          <p:cNvPr id="10" name="Picture 4" descr="C:\Users\Wayne\Desktop\clou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770" y="4713931"/>
            <a:ext cx="2984850" cy="157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Wayne\Desktop\cloud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785369"/>
            <a:ext cx="2984850" cy="157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00166" y="5856939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LAN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592837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</a:rPr>
              <a:t>LAN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92323" y="5239526"/>
            <a:ext cx="1479479" cy="261176"/>
          </a:xfrm>
          <a:custGeom>
            <a:avLst/>
            <a:gdLst>
              <a:gd name="connsiteX0" fmla="*/ 0 w 1479479"/>
              <a:gd name="connsiteY0" fmla="*/ 299663 h 299663"/>
              <a:gd name="connsiteX1" fmla="*/ 760288 w 1479479"/>
              <a:gd name="connsiteY1" fmla="*/ 1712 h 299663"/>
              <a:gd name="connsiteX2" fmla="*/ 1479479 w 1479479"/>
              <a:gd name="connsiteY2" fmla="*/ 289389 h 2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479" h="299663">
                <a:moveTo>
                  <a:pt x="0" y="299663"/>
                </a:moveTo>
                <a:cubicBezTo>
                  <a:pt x="256854" y="151543"/>
                  <a:pt x="513708" y="3424"/>
                  <a:pt x="760288" y="1712"/>
                </a:cubicBezTo>
                <a:cubicBezTo>
                  <a:pt x="1006868" y="0"/>
                  <a:pt x="1357902" y="232881"/>
                  <a:pt x="1479479" y="289389"/>
                </a:cubicBezTo>
              </a:path>
            </a:pathLst>
          </a:cu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Freeform 26"/>
          <p:cNvSpPr/>
          <p:nvPr/>
        </p:nvSpPr>
        <p:spPr>
          <a:xfrm>
            <a:off x="6000760" y="5239526"/>
            <a:ext cx="1479479" cy="261176"/>
          </a:xfrm>
          <a:custGeom>
            <a:avLst/>
            <a:gdLst>
              <a:gd name="connsiteX0" fmla="*/ 0 w 1479479"/>
              <a:gd name="connsiteY0" fmla="*/ 299663 h 299663"/>
              <a:gd name="connsiteX1" fmla="*/ 760288 w 1479479"/>
              <a:gd name="connsiteY1" fmla="*/ 1712 h 299663"/>
              <a:gd name="connsiteX2" fmla="*/ 1479479 w 1479479"/>
              <a:gd name="connsiteY2" fmla="*/ 289389 h 2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479" h="299663">
                <a:moveTo>
                  <a:pt x="0" y="299663"/>
                </a:moveTo>
                <a:cubicBezTo>
                  <a:pt x="256854" y="151543"/>
                  <a:pt x="513708" y="3424"/>
                  <a:pt x="760288" y="1712"/>
                </a:cubicBezTo>
                <a:cubicBezTo>
                  <a:pt x="1006868" y="0"/>
                  <a:pt x="1357902" y="232881"/>
                  <a:pt x="1479479" y="289389"/>
                </a:cubicBezTo>
              </a:path>
            </a:pathLst>
          </a:cu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\\synostorage\MarketingDoc\Marketing Collateral\Product Photos\2011\DX1211\JPG\f-DX1211_fron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5356873"/>
            <a:ext cx="928694" cy="972918"/>
          </a:xfrm>
          <a:prstGeom prst="rect">
            <a:avLst/>
          </a:prstGeom>
          <a:noFill/>
        </p:spPr>
      </p:pic>
      <p:pic>
        <p:nvPicPr>
          <p:cNvPr id="15" name="Picture 2" descr="\\synostorage\MarketingDoc\Marketing Collateral\Product Photos\2011\DX1211\JPG\f-DX1211_fron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148" y="5385040"/>
            <a:ext cx="928694" cy="972918"/>
          </a:xfrm>
          <a:prstGeom prst="rect">
            <a:avLst/>
          </a:prstGeom>
          <a:noFill/>
        </p:spPr>
      </p:pic>
      <p:pic>
        <p:nvPicPr>
          <p:cNvPr id="2053" name="Picture 5" descr="C:\Users\Wayne\Pictures\Server (3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429264"/>
            <a:ext cx="714380" cy="985352"/>
          </a:xfrm>
          <a:prstGeom prst="rect">
            <a:avLst/>
          </a:prstGeom>
          <a:noFill/>
        </p:spPr>
      </p:pic>
      <p:pic>
        <p:nvPicPr>
          <p:cNvPr id="20" name="Picture 5" descr="C:\Users\Wayne\Pictures\Server (3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429264"/>
            <a:ext cx="714380" cy="985352"/>
          </a:xfrm>
          <a:prstGeom prst="rect">
            <a:avLst/>
          </a:prstGeom>
          <a:noFill/>
        </p:spPr>
      </p:pic>
      <p:pic>
        <p:nvPicPr>
          <p:cNvPr id="7170" name="Picture 2" descr="C:\Users\Wayne\Dropbox\synology\ICON 512\vp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000504"/>
            <a:ext cx="1643074" cy="16430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43174" y="6264495"/>
            <a:ext cx="1035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VPN Client</a:t>
            </a:r>
            <a:endParaRPr lang="zh-TW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31302" y="62865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VPN Server</a:t>
            </a:r>
            <a:endParaRPr lang="zh-TW" altLang="en-US" sz="1400" dirty="0"/>
          </a:p>
        </p:txBody>
      </p:sp>
      <p:sp>
        <p:nvSpPr>
          <p:cNvPr id="25" name="Freeform 24"/>
          <p:cNvSpPr/>
          <p:nvPr/>
        </p:nvSpPr>
        <p:spPr>
          <a:xfrm>
            <a:off x="3357554" y="5143512"/>
            <a:ext cx="2357454" cy="357190"/>
          </a:xfrm>
          <a:custGeom>
            <a:avLst/>
            <a:gdLst>
              <a:gd name="connsiteX0" fmla="*/ 0 w 1479479"/>
              <a:gd name="connsiteY0" fmla="*/ 299663 h 299663"/>
              <a:gd name="connsiteX1" fmla="*/ 760288 w 1479479"/>
              <a:gd name="connsiteY1" fmla="*/ 1712 h 299663"/>
              <a:gd name="connsiteX2" fmla="*/ 1479479 w 1479479"/>
              <a:gd name="connsiteY2" fmla="*/ 289389 h 29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479" h="299663">
                <a:moveTo>
                  <a:pt x="0" y="299663"/>
                </a:moveTo>
                <a:cubicBezTo>
                  <a:pt x="256854" y="151543"/>
                  <a:pt x="513708" y="3424"/>
                  <a:pt x="760288" y="1712"/>
                </a:cubicBezTo>
                <a:cubicBezTo>
                  <a:pt x="1006868" y="0"/>
                  <a:pt x="1357902" y="232881"/>
                  <a:pt x="1479479" y="289389"/>
                </a:cubicBezTo>
              </a:path>
            </a:pathLst>
          </a:custGeom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Private Network Client </a:t>
            </a:r>
            <a:r>
              <a:rPr lang="en-US" altLang="zh-TW" sz="2400" dirty="0" smtClean="0"/>
              <a:t>(Cont’d)</a:t>
            </a:r>
            <a:endParaRPr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Fast switch between different VPN servers by keeping multiple VPN profiles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4332" y="3140968"/>
            <a:ext cx="5573750" cy="32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4672540" cy="41764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Configuration backup with control panel settings provides easy migration and fast system recovery</a:t>
            </a:r>
          </a:p>
          <a:p>
            <a:r>
              <a:rPr lang="en-US" altLang="zh-TW" dirty="0" smtClean="0"/>
              <a:t>Schedule system configuration backup on a weekly basis to reduce the side effect of the system rollback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Backup</a:t>
            </a:r>
            <a:endParaRPr lang="zh-TW" alt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5429256" y="1428736"/>
            <a:ext cx="3292900" cy="3292900"/>
            <a:chOff x="2993612" y="3350810"/>
            <a:chExt cx="3292900" cy="3292900"/>
          </a:xfrm>
        </p:grpSpPr>
        <p:sp>
          <p:nvSpPr>
            <p:cNvPr id="5" name="Oval 4"/>
            <p:cNvSpPr/>
            <p:nvPr/>
          </p:nvSpPr>
          <p:spPr>
            <a:xfrm>
              <a:off x="3214678" y="3571876"/>
              <a:ext cx="2857520" cy="28575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DSM 4.0</a:t>
              </a:r>
            </a:p>
            <a:p>
              <a:pPr algn="ctr"/>
              <a:endParaRPr lang="en-US" altLang="zh-TW" sz="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Control Panel Configuration</a:t>
              </a:r>
            </a:p>
          </p:txBody>
        </p:sp>
        <p:sp>
          <p:nvSpPr>
            <p:cNvPr id="18" name="Circular Arrow 17"/>
            <p:cNvSpPr/>
            <p:nvPr/>
          </p:nvSpPr>
          <p:spPr>
            <a:xfrm>
              <a:off x="2993612" y="3350810"/>
              <a:ext cx="3292900" cy="3292900"/>
            </a:xfrm>
            <a:prstGeom prst="circularArrow">
              <a:avLst>
                <a:gd name="adj1" fmla="val 7117"/>
                <a:gd name="adj2" fmla="val 343918"/>
                <a:gd name="adj3" fmla="val 12622418"/>
                <a:gd name="adj4" fmla="val 18075192"/>
                <a:gd name="adj5" fmla="val 6195"/>
              </a:avLst>
            </a:prstGeom>
            <a:solidFill>
              <a:schemeClr val="accent4"/>
            </a:soli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2" name="Picture 2" descr="\\synostorage\MarketingDoc\Marketing Collateral\Product Photos\2011\DX1211\JPG\f-DX1211_fron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443" y="4357694"/>
            <a:ext cx="1551705" cy="1625596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6364702" y="3007124"/>
            <a:ext cx="1428760" cy="142876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DSM 3.1</a:t>
            </a:r>
            <a:br>
              <a:rPr lang="en-US" altLang="zh-TW" dirty="0" smtClean="0"/>
            </a:br>
            <a:r>
              <a:rPr lang="en-US" altLang="zh-TW" sz="1050" dirty="0" smtClean="0"/>
              <a:t>Account &amp; Permission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Backup </a:t>
            </a:r>
            <a:r>
              <a:rPr lang="en-US" altLang="zh-TW" sz="2400" dirty="0" smtClean="0"/>
              <a:t>(Cont’d)</a:t>
            </a:r>
            <a:endParaRPr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Instead of performing a full system rollback, you can now only restore the partial system configuration that is only needed to be restored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71230"/>
            <a:ext cx="4680520" cy="315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Improve Management Simplicity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4104" y="1772816"/>
            <a:ext cx="5601234" cy="472801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SMART test by schedule</a:t>
            </a:r>
          </a:p>
          <a:p>
            <a:pPr lvl="1"/>
            <a:r>
              <a:rPr lang="en-US" altLang="zh-TW" sz="2600" dirty="0" smtClean="0"/>
              <a:t>Scan HDD for potential issues on a timely basis to prevent data crisis</a:t>
            </a:r>
          </a:p>
          <a:p>
            <a:pPr lvl="1">
              <a:buNone/>
            </a:pPr>
            <a:endParaRPr lang="en-US" altLang="zh-TW" sz="2600" dirty="0" smtClean="0"/>
          </a:p>
          <a:p>
            <a:r>
              <a:rPr lang="en-US" altLang="zh-TW" dirty="0" err="1" smtClean="0"/>
              <a:t>Syslog</a:t>
            </a:r>
            <a:r>
              <a:rPr lang="en-US" altLang="zh-TW" dirty="0" smtClean="0"/>
              <a:t> Client</a:t>
            </a:r>
          </a:p>
          <a:p>
            <a:pPr lvl="1"/>
            <a:r>
              <a:rPr lang="en-US" altLang="zh-TW" sz="2600" dirty="0" smtClean="0"/>
              <a:t>Synology NAS can now report to your </a:t>
            </a:r>
            <a:r>
              <a:rPr lang="en-US" altLang="zh-TW" sz="2600" dirty="0" err="1" smtClean="0"/>
              <a:t>Syslog</a:t>
            </a:r>
            <a:r>
              <a:rPr lang="en-US" altLang="zh-TW" sz="2600" dirty="0" smtClean="0"/>
              <a:t> server and keep everything log in one place for easy management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3076" name="Picture 4" descr="C:\Users\Wayne\Desktop\clo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1071570" cy="1071570"/>
          </a:xfrm>
          <a:prstGeom prst="rect">
            <a:avLst/>
          </a:prstGeom>
          <a:noFill/>
        </p:spPr>
      </p:pic>
      <p:pic>
        <p:nvPicPr>
          <p:cNvPr id="3074" name="Picture 2" descr="\\snoopy\public\wayne\Layer 2112113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179915"/>
            <a:ext cx="1463663" cy="146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857752" y="1888177"/>
            <a:ext cx="3656908" cy="128535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857224" y="1900052"/>
            <a:ext cx="3584312" cy="1261600"/>
          </a:xfrm>
          <a:prstGeom prst="round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Improve Management Simplicity</a:t>
            </a:r>
            <a:br>
              <a:rPr lang="en-US" altLang="zh-TW" dirty="0" smtClean="0"/>
            </a:br>
            <a:r>
              <a:rPr lang="en-US" altLang="zh-TW" sz="2400" dirty="0" smtClean="0"/>
              <a:t>(Cont’d)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716" y="3395940"/>
            <a:ext cx="3886722" cy="4176464"/>
          </a:xfrm>
        </p:spPr>
        <p:txBody>
          <a:bodyPr/>
          <a:lstStyle/>
          <a:p>
            <a:r>
              <a:rPr lang="en-US" altLang="zh-TW" dirty="0" smtClean="0"/>
              <a:t>EZ-Internet Now Supports Apple Routers</a:t>
            </a:r>
          </a:p>
          <a:p>
            <a:pPr lvl="1"/>
            <a:r>
              <a:rPr lang="en-US" altLang="zh-TW" sz="2400" dirty="0" smtClean="0"/>
              <a:t>Configure Apple routers to publish your Synology NAS on the Internet</a:t>
            </a:r>
          </a:p>
          <a:p>
            <a:pPr lvl="1"/>
            <a:r>
              <a:rPr lang="en-US" altLang="zh-TW" sz="2400" dirty="0" smtClean="0"/>
              <a:t>Synology NAS is now ready for every MAC user</a:t>
            </a:r>
            <a:endParaRPr lang="en-US" altLang="zh-TW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85786" y="1916832"/>
            <a:ext cx="3682896" cy="1225082"/>
            <a:chOff x="845924" y="3783254"/>
            <a:chExt cx="7593975" cy="2526066"/>
          </a:xfrm>
        </p:grpSpPr>
        <p:pic>
          <p:nvPicPr>
            <p:cNvPr id="5" name="Picture 6" descr="C:\Users\Cheng\Desktop\177808475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306" y="4797152"/>
              <a:ext cx="2438400" cy="936104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6" name="Picture 7" descr="\\synostorage\MarketingDoc\Marketing Collateral\Product Photos\2012\DS212j\web\PNG\DS212j-fron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924" y="4005065"/>
              <a:ext cx="2232248" cy="1946062"/>
            </a:xfrm>
            <a:prstGeom prst="rect">
              <a:avLst/>
            </a:prstGeom>
            <a:noFill/>
            <a:effectLst/>
          </p:spPr>
        </p:pic>
        <p:pic>
          <p:nvPicPr>
            <p:cNvPr id="7" name="Picture 10" descr="C:\Users\Cheng\AppData\Local\Microsoft\Windows\Temporary Internet Files\Content.IE5\ADOT2SFR\MC900441946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350" y="5049339"/>
              <a:ext cx="1483314" cy="550720"/>
            </a:xfrm>
            <a:prstGeom prst="rect">
              <a:avLst/>
            </a:prstGeom>
            <a:noFill/>
          </p:spPr>
        </p:pic>
        <p:pic>
          <p:nvPicPr>
            <p:cNvPr id="8" name="Picture 12" descr="C:\Users\Cheng\Desktop\earth-ico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498" y="3870920"/>
              <a:ext cx="2438401" cy="2438400"/>
            </a:xfrm>
            <a:prstGeom prst="rect">
              <a:avLst/>
            </a:prstGeom>
            <a:noFill/>
          </p:spPr>
        </p:pic>
        <p:pic>
          <p:nvPicPr>
            <p:cNvPr id="9" name="Picture 8" descr="C:\Users\Cheng\AppData\Local\Microsoft\Windows\Temporary Internet Files\Content.IE5\12G1LBWE\MC900441966[1]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10050" y="4607430"/>
              <a:ext cx="1633355" cy="1394056"/>
            </a:xfrm>
            <a:prstGeom prst="rect">
              <a:avLst/>
            </a:prstGeom>
            <a:noFill/>
          </p:spPr>
        </p:pic>
        <p:sp>
          <p:nvSpPr>
            <p:cNvPr id="10" name="文字方塊 3"/>
            <p:cNvSpPr txBox="1"/>
            <p:nvPr/>
          </p:nvSpPr>
          <p:spPr>
            <a:xfrm>
              <a:off x="3159271" y="3783254"/>
              <a:ext cx="2563539" cy="123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Airport Extreme</a:t>
              </a:r>
              <a:br>
                <a:rPr lang="en-US" altLang="zh-TW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altLang="zh-TW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Airport Express</a:t>
              </a:r>
              <a:br>
                <a:rPr lang="en-US" altLang="zh-TW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altLang="zh-TW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Time Capsule</a:t>
              </a:r>
              <a:endParaRPr lang="zh-TW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2066" y="1930598"/>
            <a:ext cx="3330838" cy="1179672"/>
            <a:chOff x="1187624" y="3573016"/>
            <a:chExt cx="6912768" cy="2448272"/>
          </a:xfrm>
          <a:effectLst/>
        </p:grpSpPr>
        <p:pic>
          <p:nvPicPr>
            <p:cNvPr id="12" name="Picture 11" descr="\\synostorage\MarketingDoc\Marketing Collateral\Product Photos\2011\DS1511+\web\PNG\DS1511+-web-front_300dpi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392" y="3573016"/>
              <a:ext cx="3810000" cy="2376264"/>
            </a:xfrm>
            <a:prstGeom prst="rect">
              <a:avLst/>
            </a:prstGeom>
            <a:noFill/>
            <a:effectLst/>
          </p:spPr>
        </p:pic>
        <p:pic>
          <p:nvPicPr>
            <p:cNvPr id="13" name="Picture 2" descr="http://thecontentwrangler.com/wp-content/uploads/2011/08/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717032"/>
              <a:ext cx="1070248" cy="1070248"/>
            </a:xfrm>
            <a:prstGeom prst="rect">
              <a:avLst/>
            </a:prstGeom>
            <a:noFill/>
          </p:spPr>
        </p:pic>
        <p:pic>
          <p:nvPicPr>
            <p:cNvPr id="14" name="Picture 2" descr="http://icons.iconarchive.com/icons/deleket/soft-scraps/256/User-Executive-Green-icon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797152"/>
              <a:ext cx="1072896" cy="1072896"/>
            </a:xfrm>
            <a:prstGeom prst="rect">
              <a:avLst/>
            </a:prstGeom>
            <a:noFill/>
          </p:spPr>
        </p:pic>
        <p:pic>
          <p:nvPicPr>
            <p:cNvPr id="15" name="Picture 3" descr="C:\Users\Cheng\AppData\Local\Microsoft\Windows\Temporary Internet Files\Content.IE5\12G1LBWE\MC900441946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33056"/>
              <a:ext cx="1812925" cy="673100"/>
            </a:xfrm>
            <a:prstGeom prst="rect">
              <a:avLst/>
            </a:prstGeom>
            <a:noFill/>
          </p:spPr>
        </p:pic>
        <p:pic>
          <p:nvPicPr>
            <p:cNvPr id="16" name="Picture 3" descr="C:\Users\Cheng\AppData\Local\Microsoft\Windows\Temporary Internet Files\Content.IE5\12G1LBWE\MC900441946[1].wm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988148"/>
              <a:ext cx="1812925" cy="673100"/>
            </a:xfrm>
            <a:prstGeom prst="rect">
              <a:avLst/>
            </a:prstGeom>
            <a:noFill/>
          </p:spPr>
        </p:pic>
        <p:pic>
          <p:nvPicPr>
            <p:cNvPr id="17" name="Picture 6" descr="http://c.dryicons.com/images/icon_sets/coquette_icons_set/png/128x128/block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802087"/>
              <a:ext cx="1219200" cy="1219201"/>
            </a:xfrm>
            <a:prstGeom prst="rect">
              <a:avLst/>
            </a:prstGeom>
            <a:noFill/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786314" y="3375990"/>
            <a:ext cx="388672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Connection Monitor</a:t>
            </a:r>
          </a:p>
          <a:p>
            <a:pPr marL="68580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Real-time monitor who is accessing your NAS</a:t>
            </a:r>
          </a:p>
          <a:p>
            <a:pPr marL="68580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Kill the connections from unwanted users</a:t>
            </a:r>
          </a:p>
          <a:p>
            <a:pPr marL="68580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DSM/F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TP/Samba/AFP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support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Intelligent</a:t>
            </a:r>
            <a:br>
              <a:rPr lang="en-US" altLang="zh-TW" dirty="0" smtClean="0"/>
            </a:br>
            <a:r>
              <a:rPr lang="en-US" altLang="zh-TW" dirty="0" smtClean="0"/>
              <a:t>Video Security</a:t>
            </a:r>
            <a:endParaRPr lang="zh-TW" altLang="en-US" dirty="0"/>
          </a:p>
        </p:txBody>
      </p:sp>
      <p:pic>
        <p:nvPicPr>
          <p:cNvPr id="7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068961"/>
            <a:ext cx="1728192" cy="172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24757" y="-408696"/>
            <a:ext cx="14409525" cy="74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17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Live View Analytic</a:t>
            </a:r>
            <a:endParaRPr lang="zh-TW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analysis in Live View helps security guards spot the suspicious movements on multi-channel</a:t>
            </a:r>
          </a:p>
        </p:txBody>
      </p:sp>
      <p:pic>
        <p:nvPicPr>
          <p:cNvPr id="4098" name="Picture 2" descr="\\snoopy\public\syoluo\Surveillance\surveillance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071810"/>
            <a:ext cx="5429288" cy="3275082"/>
          </a:xfrm>
          <a:prstGeom prst="rect">
            <a:avLst/>
          </a:prstGeom>
          <a:noFill/>
        </p:spPr>
      </p:pic>
      <p:grpSp>
        <p:nvGrpSpPr>
          <p:cNvPr id="6" name="群組 5"/>
          <p:cNvGrpSpPr/>
          <p:nvPr/>
        </p:nvGrpSpPr>
        <p:grpSpPr>
          <a:xfrm>
            <a:off x="1188194" y="2901716"/>
            <a:ext cx="6624736" cy="3802528"/>
            <a:chOff x="-324544" y="1436962"/>
            <a:chExt cx="8392616" cy="4893939"/>
          </a:xfrm>
        </p:grpSpPr>
        <p:pic>
          <p:nvPicPr>
            <p:cNvPr id="7" name="Picture 2" descr="C:\Users\user\Desktop\圖片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04865"/>
              <a:ext cx="7456512" cy="4826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\\synostorage\MarketingDoc\Marketing Collateral\Product Photos\2012\DS212j\web\PNG\DS212j-front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24544" y="4039387"/>
              <a:ext cx="2691828" cy="2291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" descr="\\synostorage\ProductDoc\002.工作中檔案\Design_UI\03. Surveillance Station\2012.Q1\Liveview\images\icon_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089" y="1436962"/>
              <a:ext cx="551877" cy="551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9446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.dailymail.co.uk/i/pix/2009/05/02/article-0-04C74695000005DC-711_468x3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901096"/>
            <a:ext cx="3571900" cy="232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Validate Video Evidence in Court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176464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Invisible digital signature (validate by Evidence Integrity Authenticator) is planted on all recorded videos or images will ensure evidence is admissible in a court of law</a:t>
            </a:r>
          </a:p>
          <a:p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187624" y="3473315"/>
            <a:ext cx="3960440" cy="2687194"/>
            <a:chOff x="971600" y="1556792"/>
            <a:chExt cx="6115368" cy="403306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65631"/>
              <a:ext cx="5334000" cy="3324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icon09_51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220072" y="1556792"/>
              <a:ext cx="1866896" cy="1866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1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Fisheye Camera </a:t>
            </a:r>
            <a:r>
              <a:rPr lang="en-US" altLang="zh-TW" dirty="0" err="1" smtClean="0"/>
              <a:t>Dewarping</a:t>
            </a:r>
            <a:endParaRPr lang="zh-TW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28600" lvl="1"/>
            <a:r>
              <a:rPr lang="en-US" altLang="zh-TW" dirty="0" smtClean="0"/>
              <a:t>View multiple video angles from just a single camera, reduce the cost of your IP camera deployment</a:t>
            </a:r>
          </a:p>
        </p:txBody>
      </p:sp>
      <p:pic>
        <p:nvPicPr>
          <p:cNvPr id="19464" name="Picture 8" descr="http://www.geovision.com.tw/english/Images_Products/Demo_fisheye_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2"/>
          <a:stretch>
            <a:fillRect/>
          </a:stretch>
        </p:blipFill>
        <p:spPr bwMode="auto">
          <a:xfrm>
            <a:off x="4747906" y="4078229"/>
            <a:ext cx="1965061" cy="182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4" descr="http://www.use-ip.co.uk/media/catalog/product/cache/1/image/9df78eab33525d08d6e5fb8d27136e95/f/e/fe8171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14949" y="3918872"/>
            <a:ext cx="2771799" cy="212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www.cctvdiscover.com/images/middle/product/gvef110/gvef110_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451233"/>
            <a:ext cx="338662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2" descr="C:\Users\Wayne\Desktop\arrow.pn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1766" flipH="1">
            <a:off x="4149985" y="5260075"/>
            <a:ext cx="772439" cy="1232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6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Batch Camera Editing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System Integrator can now add/edit multiple cameras with the same model at once, to save valuable time on each project installation</a:t>
            </a:r>
            <a:endParaRPr lang="zh-TW" altLang="en-US" dirty="0"/>
          </a:p>
        </p:txBody>
      </p:sp>
      <p:pic>
        <p:nvPicPr>
          <p:cNvPr id="16" name="Picture 15" descr="\\synostorage\MarketingDoc\Marketing Collateral\Product Photos\2011\DS1511+\web\PNG\DS1511+-web-front_300dp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31" b="18900"/>
          <a:stretch>
            <a:fillRect/>
          </a:stretch>
        </p:blipFill>
        <p:spPr bwMode="auto">
          <a:xfrm>
            <a:off x="683568" y="3933056"/>
            <a:ext cx="3579091" cy="22322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Down Arrow 23"/>
          <p:cNvSpPr/>
          <p:nvPr/>
        </p:nvSpPr>
        <p:spPr>
          <a:xfrm rot="5400000">
            <a:off x="5520152" y="2995163"/>
            <a:ext cx="720080" cy="51881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15448" y="3429000"/>
            <a:ext cx="1428760" cy="142876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EDIT</a:t>
            </a:r>
            <a:endParaRPr lang="zh-TW" altLang="en-US" dirty="0"/>
          </a:p>
        </p:txBody>
      </p:sp>
      <p:sp>
        <p:nvSpPr>
          <p:cNvPr id="34" name="Oval 33"/>
          <p:cNvSpPr/>
          <p:nvPr/>
        </p:nvSpPr>
        <p:spPr>
          <a:xfrm>
            <a:off x="6660232" y="3429000"/>
            <a:ext cx="1428760" cy="142876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ADD</a:t>
            </a:r>
            <a:endParaRPr lang="zh-TW" altLang="en-US" dirty="0"/>
          </a:p>
        </p:txBody>
      </p:sp>
      <p:pic>
        <p:nvPicPr>
          <p:cNvPr id="15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864096" cy="864096"/>
          </a:xfrm>
          <a:prstGeom prst="rect">
            <a:avLst/>
          </a:prstGeom>
          <a:noFill/>
        </p:spPr>
      </p:pic>
      <p:pic>
        <p:nvPicPr>
          <p:cNvPr id="17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864096" cy="864096"/>
          </a:xfrm>
          <a:prstGeom prst="rect">
            <a:avLst/>
          </a:prstGeom>
          <a:noFill/>
        </p:spPr>
      </p:pic>
      <p:pic>
        <p:nvPicPr>
          <p:cNvPr id="18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864096" cy="864096"/>
          </a:xfrm>
          <a:prstGeom prst="rect">
            <a:avLst/>
          </a:prstGeom>
          <a:noFill/>
        </p:spPr>
      </p:pic>
      <p:pic>
        <p:nvPicPr>
          <p:cNvPr id="20" name="Picture 2" descr="\\synostorage\ProductDoc\002.工作中檔案\Design_UI\22. DSM 4.0\AJA\ICON 512\Surveillance-Stati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Instant Event Preview</a:t>
            </a:r>
            <a:endParaRPr lang="en-US" altLang="zh-TW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No more waiting for recording to be finished, you can now play the current recordings on the fly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5589240"/>
            <a:ext cx="5400600" cy="36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Recording…</a:t>
            </a:r>
            <a:endParaRPr lang="zh-TW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6093296"/>
            <a:ext cx="698477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600" y="6237312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0 Min</a:t>
            </a:r>
            <a:endParaRPr lang="zh-TW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80312" y="6237312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30 Min</a:t>
            </a:r>
            <a:endParaRPr lang="zh-TW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67944" y="622802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15 Min</a:t>
            </a:r>
            <a:endParaRPr lang="zh-TW" altLang="en-US" dirty="0"/>
          </a:p>
        </p:txBody>
      </p:sp>
      <p:pic>
        <p:nvPicPr>
          <p:cNvPr id="22" name="Picture 4" descr="X:\002.工作中檔案\Design_UI\05. iPhone App\DS cam\images\high\cell_cam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229200"/>
            <a:ext cx="1008112" cy="1008112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382" y="3026649"/>
            <a:ext cx="2521834" cy="2274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1835696" y="3789040"/>
            <a:ext cx="1800200" cy="1008112"/>
          </a:xfrm>
          <a:prstGeom prst="wedgeRoundRectCallout">
            <a:avLst>
              <a:gd name="adj1" fmla="val 70879"/>
              <a:gd name="adj2" fmla="val -53400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Timely Playback!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1000+ IP Camera Integration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744416" cy="417646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More professional and economical IP cameras for our users to choose from</a:t>
            </a:r>
          </a:p>
          <a:p>
            <a:r>
              <a:rPr lang="en-US" altLang="zh-TW" dirty="0" smtClean="0"/>
              <a:t>New Brands includes Samsung, 3Svision, iMege, and </a:t>
            </a:r>
            <a:r>
              <a:rPr lang="en-US" altLang="zh-TW" dirty="0" err="1" smtClean="0"/>
              <a:t>Apexis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Total of 22 brands have been updated with newer models</a:t>
            </a: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860032" y="1909244"/>
          <a:ext cx="3283868" cy="4234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83670"/>
                <a:gridCol w="1500198"/>
              </a:tblGrid>
              <a:tr h="3646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Brands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New Models</a:t>
                      </a:r>
                      <a:endParaRPr lang="zh-TW" altLang="en-US" dirty="0"/>
                    </a:p>
                  </a:txBody>
                  <a:tcPr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Etrovision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A-Linking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Apexis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3Svision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TRENDnet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Brickcom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4835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D-Link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Enjoy Your </a:t>
            </a:r>
            <a:br>
              <a:rPr lang="en-US" dirty="0" smtClean="0"/>
            </a:br>
            <a:r>
              <a:rPr lang="en-US" dirty="0" smtClean="0"/>
              <a:t>Digital Life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3" name="Group 9"/>
          <p:cNvGrpSpPr/>
          <p:nvPr/>
        </p:nvGrpSpPr>
        <p:grpSpPr>
          <a:xfrm>
            <a:off x="4718087" y="2316155"/>
            <a:ext cx="3783003" cy="2755919"/>
            <a:chOff x="4718087" y="2316155"/>
            <a:chExt cx="3783003" cy="2755919"/>
          </a:xfrm>
        </p:grpSpPr>
        <p:pic>
          <p:nvPicPr>
            <p:cNvPr id="6" name="Picture 3" descr="C:\Users\Wayne\Desktop\wr_record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421" y="2352535"/>
              <a:ext cx="1571636" cy="1576531"/>
            </a:xfrm>
            <a:prstGeom prst="rect">
              <a:avLst/>
            </a:prstGeom>
            <a:noFill/>
          </p:spPr>
        </p:pic>
        <p:pic>
          <p:nvPicPr>
            <p:cNvPr id="7" name="Picture 2" descr="C:\Users\Wayne\Desktop\downloa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8087" y="2316155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8" name="Picture 4" descr="C:\Users\Wayne\Desktop\png-programs-movie_update-256x25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84983" y="3071810"/>
              <a:ext cx="1916107" cy="1916107"/>
            </a:xfrm>
            <a:prstGeom prst="rect">
              <a:avLst/>
            </a:prstGeom>
            <a:noFill/>
          </p:spPr>
        </p:pic>
        <p:pic>
          <p:nvPicPr>
            <p:cNvPr id="9" name="Picture 5" descr="C:\Users\Wayne\Desktop\200812250027246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79" y="4000504"/>
              <a:ext cx="1071570" cy="10715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409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File Station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392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Evan easier! Instant cut</a:t>
            </a:r>
            <a:r>
              <a:rPr lang="en-US" altLang="zh-TW" dirty="0"/>
              <a:t>, </a:t>
            </a:r>
            <a:r>
              <a:rPr lang="en-US" altLang="zh-TW" dirty="0" smtClean="0"/>
              <a:t>copy, or paste folders/files between your Synology NAS &amp; your local computer</a:t>
            </a:r>
          </a:p>
          <a:p>
            <a:r>
              <a:rPr lang="en-US" altLang="zh-TW" dirty="0" smtClean="0"/>
              <a:t>No more waiting! Simply upload/download many files/folders at once, Synology NAS will perform it in a sequential order</a:t>
            </a:r>
          </a:p>
          <a:p>
            <a:r>
              <a:rPr lang="en-US" altLang="zh-TW" dirty="0" smtClean="0"/>
              <a:t>File Browser is now renamed to</a:t>
            </a:r>
            <a:br>
              <a:rPr lang="en-US" altLang="zh-TW" dirty="0" smtClean="0"/>
            </a:br>
            <a:r>
              <a:rPr lang="en-US" altLang="zh-TW" dirty="0" smtClean="0"/>
              <a:t>File Station</a:t>
            </a:r>
          </a:p>
        </p:txBody>
      </p:sp>
      <p:pic>
        <p:nvPicPr>
          <p:cNvPr id="6" name="Picture 2" descr="C:\Users\Darren\Dropbox\synology\ICON 512\file-brows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560" y="4509120"/>
            <a:ext cx="2087872" cy="20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 to File Station </a:t>
            </a:r>
            <a:r>
              <a:rPr lang="en-US" altLang="zh-TW" sz="2400" dirty="0" smtClean="0"/>
              <a:t>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56084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Personal favorites is added for quick access</a:t>
            </a:r>
          </a:p>
          <a:p>
            <a:r>
              <a:rPr lang="en-US" altLang="zh-TW" dirty="0" smtClean="0"/>
              <a:t>Files or folders can now be dragged to desktop for shortcuts</a:t>
            </a:r>
            <a:endParaRPr lang="en-US" altLang="zh-TW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26997"/>
            <a:ext cx="7346820" cy="205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aux2.iconpedia.net/uploads/40475222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 </a:t>
            </a:r>
            <a:r>
              <a:rPr lang="en-US" altLang="zh-TW" dirty="0" smtClean="0"/>
              <a:t>Station Makes Sharing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Share a file among your friends via a private/shared link without DSM user credentials</a:t>
            </a:r>
          </a:p>
          <a:p>
            <a:r>
              <a:rPr lang="en-US" altLang="zh-TW" dirty="0" smtClean="0"/>
              <a:t>The shared link could be set with a expiration date as well as a password for the privacy concern</a:t>
            </a:r>
          </a:p>
        </p:txBody>
      </p:sp>
      <p:pic>
        <p:nvPicPr>
          <p:cNvPr id="7172" name="Picture 4" descr="http://farm4.static.flickr.com/3296/3137787741_02028b1fc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09264"/>
            <a:ext cx="1296000" cy="1296000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eryicon.com/icon/png/Folder/SHINE%202/Sharepoi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052072" cy="20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&amp; Easier to Use</a:t>
            </a:r>
            <a:br>
              <a:rPr lang="en-US" dirty="0" smtClean="0"/>
            </a:br>
            <a:r>
              <a:rPr lang="en-US" altLang="zh-TW" sz="2800" dirty="0" smtClean="0"/>
              <a:t>Renovated Desktop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900" y="2000240"/>
            <a:ext cx="7200000" cy="424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Station, Social Station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Click to publish photos to your Picasa album, or tweet a photo to Twitter, it couldn’t be easier</a:t>
            </a:r>
          </a:p>
          <a:p>
            <a:r>
              <a:rPr lang="en-US" dirty="0" smtClean="0"/>
              <a:t>Texts at social network, leave Synology NAS to handle your multimedia</a:t>
            </a:r>
          </a:p>
        </p:txBody>
      </p:sp>
      <p:pic>
        <p:nvPicPr>
          <p:cNvPr id="9218" name="Picture 2" descr="http://www.somego.co/wp-content/uploads/2011/07/twitter-icon-1024x102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020" y="5085496"/>
            <a:ext cx="1067010" cy="10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1-news.softpedia-static.com/images/news2/Picasa-3-0-6-Available-for-Mac-OS-X-Download-Here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130" y="3933368"/>
            <a:ext cx="995002" cy="9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Darren\Desktop\0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717344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904176" y="5221968"/>
            <a:ext cx="949820" cy="386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 descr="C:\Users\Darren\Dropbox\synology\ICON 512\Personal-Photo-St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76" y="494164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rren\Dropbox\synology\ICON 512\photo-st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25456"/>
            <a:ext cx="733796" cy="7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Station by Original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View photos in the original aspect ratio</a:t>
            </a:r>
          </a:p>
          <a:p>
            <a:r>
              <a:rPr lang="en-US" dirty="0" smtClean="0"/>
              <a:t>Display the title of the photos</a:t>
            </a:r>
          </a:p>
          <a:p>
            <a:r>
              <a:rPr lang="en-US" dirty="0" smtClean="0"/>
              <a:t>Take only 1s to rotate or delete a photo with the new quick menu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6196417" cy="24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Station Enhancements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Videos on Photo Station can now be played by the majority of the Smartphone</a:t>
            </a:r>
          </a:p>
          <a:p>
            <a:r>
              <a:rPr lang="en-US" dirty="0" smtClean="0"/>
              <a:t>Support MPEG4 for video conversion</a:t>
            </a:r>
          </a:p>
        </p:txBody>
      </p:sp>
      <p:pic>
        <p:nvPicPr>
          <p:cNvPr id="4" name="Picture 2" descr="C:\Users\Darren\Dropbox\synology\ICON 512\photo-st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352" y="364502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rren\Dropbox\synology\ICON 512\media-serv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640" y="3736672"/>
            <a:ext cx="2140600" cy="2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738320"/>
          </a:xfrm>
        </p:spPr>
        <p:txBody>
          <a:bodyPr/>
          <a:lstStyle/>
          <a:p>
            <a:r>
              <a:rPr lang="en-US" dirty="0" smtClean="0"/>
              <a:t>Download Station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056784" cy="4176464"/>
          </a:xfrm>
        </p:spPr>
        <p:txBody>
          <a:bodyPr>
            <a:normAutofit/>
          </a:bodyPr>
          <a:lstStyle/>
          <a:p>
            <a:r>
              <a:rPr lang="en-US" altLang="zh-TW" dirty="0"/>
              <a:t>Drag and drop your torrents to the designated folder and downloads will start automatically</a:t>
            </a:r>
          </a:p>
          <a:p>
            <a:r>
              <a:rPr lang="en-US" dirty="0"/>
              <a:t>Added Encrypted FTP and SFTP support</a:t>
            </a:r>
          </a:p>
        </p:txBody>
      </p:sp>
      <p:pic>
        <p:nvPicPr>
          <p:cNvPr id="1026" name="Picture 2" descr="\\synostorage\ProductDoc\002.工作中檔案\Design_UI\05. iPhone App\DS file\images\high\file_type\detail_fol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1263774" cy="1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arren\Dropbox\synology\ICON 512\Downloa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493536" cy="24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pic>
        <p:nvPicPr>
          <p:cNvPr id="5" name="Picture 2" descr="http://www.thetechlabs.com/wp-content/uploads/2011/09/samsung_galaxy_tab_101_with_android_30_honeycomb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Now on Android Tablet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Apps migrated onto Android Tablets:</a:t>
            </a:r>
          </a:p>
          <a:p>
            <a:pPr lvl="1"/>
            <a:r>
              <a:rPr lang="en-US" sz="2400" dirty="0" smtClean="0"/>
              <a:t>DS file </a:t>
            </a:r>
          </a:p>
          <a:p>
            <a:pPr lvl="1"/>
            <a:r>
              <a:rPr lang="en-US" sz="2400" dirty="0" smtClean="0"/>
              <a:t>DS photo+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29" y="3769688"/>
            <a:ext cx="3832510" cy="22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Darren\Desktop\Android DS file Tablet\03\01_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29786" cy="22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DS photo+ on Android</a:t>
            </a:r>
            <a:br>
              <a:rPr lang="en-US" altLang="zh-TW" dirty="0" smtClean="0"/>
            </a:br>
            <a:r>
              <a:rPr lang="en-US" altLang="zh-TW" sz="2400" dirty="0" smtClean="0"/>
              <a:t>Improvements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Display photos in either list or</a:t>
            </a:r>
            <a:r>
              <a:rPr lang="zh-TW" altLang="en-US" dirty="0" smtClean="0"/>
              <a:t> </a:t>
            </a:r>
            <a:r>
              <a:rPr lang="en-US" altLang="zh-TW" dirty="0" smtClean="0"/>
              <a:t>thumbnail view, your pick</a:t>
            </a:r>
          </a:p>
          <a:p>
            <a:r>
              <a:rPr lang="en-US" altLang="zh-TW" dirty="0" smtClean="0"/>
              <a:t>Download the original photo for offline browsing</a:t>
            </a:r>
          </a:p>
          <a:p>
            <a:r>
              <a:rPr lang="en-US" altLang="zh-TW" dirty="0" smtClean="0"/>
              <a:t>Customize the sort order to fit your needs</a:t>
            </a:r>
          </a:p>
          <a:p>
            <a:r>
              <a:rPr lang="en-US" dirty="0" smtClean="0"/>
              <a:t>Remove the unwanted photos on the go</a:t>
            </a:r>
          </a:p>
        </p:txBody>
      </p:sp>
      <p:pic>
        <p:nvPicPr>
          <p:cNvPr id="5" name="Picture 2" descr="C:\Users\Darren\Desktop\Android phones\DS photo+\03\01_home_thumbnail_norm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088" y="4437112"/>
            <a:ext cx="1511888" cy="22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rren\Desktop\Android phones\DS photo+\02\02_photo_li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272" y="4437112"/>
            <a:ext cx="1511888" cy="22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DS </a:t>
            </a:r>
            <a:r>
              <a:rPr lang="en-US" altLang="zh-TW" dirty="0" smtClean="0"/>
              <a:t>file on </a:t>
            </a:r>
            <a:r>
              <a:rPr lang="en-US" dirty="0" smtClean="0"/>
              <a:t>Android</a:t>
            </a:r>
            <a:br>
              <a:rPr lang="en-US" dirty="0" smtClean="0"/>
            </a:br>
            <a:r>
              <a:rPr lang="en-US" altLang="zh-TW" sz="2400" dirty="0" smtClean="0"/>
              <a:t>Improvements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7776864" cy="4176464"/>
          </a:xfrm>
        </p:spPr>
        <p:txBody>
          <a:bodyPr/>
          <a:lstStyle/>
          <a:p>
            <a:r>
              <a:rPr lang="en-US" dirty="0" smtClean="0"/>
              <a:t>Embedded photo viewer &amp; audio player</a:t>
            </a:r>
          </a:p>
          <a:p>
            <a:r>
              <a:rPr lang="en-US" altLang="zh-TW" dirty="0" smtClean="0"/>
              <a:t>Video streaming or open documents on the fly</a:t>
            </a:r>
            <a:endParaRPr lang="en-US" altLang="zh-TW" dirty="0"/>
          </a:p>
          <a:p>
            <a:r>
              <a:rPr lang="en-US" altLang="zh-TW" dirty="0"/>
              <a:t>Download </a:t>
            </a:r>
            <a:r>
              <a:rPr lang="en-US" altLang="zh-TW" dirty="0" smtClean="0"/>
              <a:t>multiple files at once to save your time</a:t>
            </a:r>
            <a:endParaRPr lang="en-US" altLang="zh-TW" dirty="0"/>
          </a:p>
          <a:p>
            <a:r>
              <a:rPr lang="en-US" altLang="zh-TW" dirty="0" smtClean="0"/>
              <a:t>Support list view in landscape mode for better browsing experience</a:t>
            </a:r>
            <a:endParaRPr lang="en-US" altLang="zh-TW" dirty="0"/>
          </a:p>
        </p:txBody>
      </p:sp>
      <p:pic>
        <p:nvPicPr>
          <p:cNvPr id="18434" name="Picture 2" descr="C:\Users\Darren\Desktop\Android phones\DS file\01\player_panel_press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Stay with Push Notification</a:t>
            </a:r>
            <a:br>
              <a:rPr lang="en-US" altLang="zh-TW" sz="4800" dirty="0" smtClean="0"/>
            </a:br>
            <a:r>
              <a:rPr lang="en-US" altLang="zh-TW" sz="2400" dirty="0" smtClean="0"/>
              <a:t>for </a:t>
            </a:r>
            <a:r>
              <a:rPr lang="en-US" sz="2400" dirty="0" smtClean="0"/>
              <a:t>DS finder, DS cam on iPhone/</a:t>
            </a:r>
            <a:r>
              <a:rPr lang="en-US" sz="2400" dirty="0" err="1" smtClean="0"/>
              <a:t>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Stay connected to your Synology NAS via push notification. Receive instant updates of your system status anywhere you go</a:t>
            </a:r>
          </a:p>
          <a:p>
            <a:endParaRPr lang="en-US" dirty="0"/>
          </a:p>
        </p:txBody>
      </p:sp>
      <p:pic>
        <p:nvPicPr>
          <p:cNvPr id="2050" name="Picture 2" descr="C:\Users\Darren\Desktop\IMG_004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1871941" cy="28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rren\Desktop\IMG_00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65404"/>
            <a:ext cx="1895944" cy="28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Connect to </a:t>
            </a:r>
            <a:r>
              <a:rPr lang="en-US" altLang="zh-TW" sz="4800" dirty="0" err="1" smtClean="0"/>
              <a:t>iCloud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sz="2400" dirty="0" smtClean="0"/>
              <a:t>DS file for iPhone/iPad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6336704" cy="4176464"/>
          </a:xfrm>
        </p:spPr>
        <p:txBody>
          <a:bodyPr>
            <a:normAutofit/>
          </a:bodyPr>
          <a:lstStyle/>
          <a:p>
            <a:pPr marL="228600" lvl="1"/>
            <a:r>
              <a:rPr lang="en-US" altLang="zh-TW" dirty="0" smtClean="0"/>
              <a:t>Sync your important files to </a:t>
            </a:r>
            <a:r>
              <a:rPr lang="en-US" altLang="zh-TW" dirty="0" err="1" smtClean="0"/>
              <a:t>iCloud</a:t>
            </a:r>
            <a:r>
              <a:rPr lang="en-US" altLang="zh-TW" dirty="0" smtClean="0"/>
              <a:t>, blend in with your </a:t>
            </a:r>
            <a:r>
              <a:rPr lang="en-US" altLang="zh-TW" dirty="0" err="1" smtClean="0"/>
              <a:t>iOS</a:t>
            </a:r>
            <a:r>
              <a:rPr lang="en-US" altLang="zh-TW" dirty="0" smtClean="0"/>
              <a:t> device</a:t>
            </a:r>
          </a:p>
          <a:p>
            <a:r>
              <a:rPr lang="en-US" altLang="zh-TW" dirty="0" smtClean="0"/>
              <a:t>Landscape &amp;</a:t>
            </a:r>
            <a:r>
              <a:rPr lang="zh-TW" altLang="en-US" dirty="0"/>
              <a:t> </a:t>
            </a:r>
            <a:r>
              <a:rPr lang="en-US" altLang="zh-TW" dirty="0"/>
              <a:t>f</a:t>
            </a:r>
            <a:r>
              <a:rPr lang="en-US" altLang="zh-TW" dirty="0" smtClean="0"/>
              <a:t>ull screen view are now available</a:t>
            </a:r>
          </a:p>
          <a:p>
            <a:r>
              <a:rPr lang="en-US" altLang="zh-TW" dirty="0" smtClean="0"/>
              <a:t>Support subtitles (</a:t>
            </a:r>
            <a:r>
              <a:rPr lang="en-US" altLang="zh-TW" dirty="0" err="1" smtClean="0"/>
              <a:t>srt</a:t>
            </a:r>
            <a:r>
              <a:rPr lang="en-US" altLang="zh-TW" dirty="0" smtClean="0"/>
              <a:t> only) when streaming video on the fly</a:t>
            </a:r>
          </a:p>
        </p:txBody>
      </p:sp>
      <p:pic>
        <p:nvPicPr>
          <p:cNvPr id="3074" name="Picture 2" descr="C:\Users\Darren\Desktop\IMG_005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564" y="3501008"/>
            <a:ext cx="1998884" cy="29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See Everything in Pilot View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 smtClean="0"/>
              <a:t>by CSS3 Transform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24174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mobile - Live!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DSM mobile is now more powerful so that IT staffs are able to complete more jobs from their iPhone, </a:t>
            </a:r>
            <a:r>
              <a:rPr lang="en-US" dirty="0" err="1"/>
              <a:t>iPad</a:t>
            </a:r>
            <a:r>
              <a:rPr lang="en-US" dirty="0"/>
              <a:t>, or Android devices on the go</a:t>
            </a:r>
          </a:p>
          <a:p>
            <a:r>
              <a:rPr lang="en-US" altLang="zh-TW" dirty="0" smtClean="0"/>
              <a:t>Monitor your system resources live:</a:t>
            </a:r>
          </a:p>
          <a:p>
            <a:pPr lvl="1"/>
            <a:r>
              <a:rPr lang="en-US" altLang="zh-TW" sz="2400" dirty="0" smtClean="0"/>
              <a:t>Network traffic</a:t>
            </a:r>
            <a:endParaRPr lang="en-US" altLang="zh-TW" sz="2400" dirty="0"/>
          </a:p>
          <a:p>
            <a:pPr lvl="1"/>
            <a:r>
              <a:rPr lang="en-US" altLang="zh-TW" sz="2400" dirty="0" smtClean="0"/>
              <a:t>Recent logs</a:t>
            </a:r>
            <a:endParaRPr lang="en-US" altLang="zh-TW" sz="2400" dirty="0"/>
          </a:p>
          <a:p>
            <a:pPr lvl="1"/>
            <a:r>
              <a:rPr lang="en-US" altLang="zh-TW" sz="2400" dirty="0" smtClean="0"/>
              <a:t>Health of your iSCSI target</a:t>
            </a:r>
            <a:endParaRPr lang="en-US" altLang="zh-TW" sz="2400" dirty="0"/>
          </a:p>
        </p:txBody>
      </p:sp>
      <p:pic>
        <p:nvPicPr>
          <p:cNvPr id="14338" name="Picture 2" descr="C:\Users\Darren\Documents\Synology\IMG_007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832" y="3718348"/>
            <a:ext cx="3550640" cy="26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arren\Dropbox\synology\ICON 512\resour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589" y="5020331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mobile -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Remote management from DSM mobile:</a:t>
            </a:r>
          </a:p>
          <a:p>
            <a:pPr lvl="1"/>
            <a:r>
              <a:rPr lang="en-US" altLang="zh-TW" sz="2400" dirty="0" smtClean="0"/>
              <a:t>To stop or run apps from the built-in Package Center</a:t>
            </a:r>
          </a:p>
          <a:p>
            <a:pPr lvl="1"/>
            <a:r>
              <a:rPr lang="en-US" altLang="zh-TW" sz="2400" dirty="0" smtClean="0"/>
              <a:t>User/Group editing</a:t>
            </a:r>
          </a:p>
          <a:p>
            <a:pPr lvl="1"/>
            <a:r>
              <a:rPr lang="en-US" altLang="zh-TW" sz="2400" dirty="0" smtClean="0"/>
              <a:t>IP auto block</a:t>
            </a:r>
          </a:p>
          <a:p>
            <a:pPr lvl="1"/>
            <a:r>
              <a:rPr lang="en-US" altLang="zh-TW" sz="2400" dirty="0" smtClean="0"/>
              <a:t>Mount/dismount encrypted shares</a:t>
            </a:r>
            <a:endParaRPr lang="en-US" altLang="zh-TW" sz="2400" dirty="0"/>
          </a:p>
        </p:txBody>
      </p:sp>
      <p:pic>
        <p:nvPicPr>
          <p:cNvPr id="6147" name="Picture 3" descr="C:\Users\Darren\Dropbox\synology\ICON 512\grou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6021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rren\Dropbox\synology\ICON 512\domainus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936" y="459586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arren\Dropbox\synology\ICON 512\lo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61757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Fire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Among the first to publish apps on Amazon App Store </a:t>
            </a:r>
            <a:r>
              <a:rPr lang="en-US" altLang="zh-TW" dirty="0" smtClean="0"/>
              <a:t>for Kindle Fire</a:t>
            </a:r>
            <a:endParaRPr lang="en-US" dirty="0"/>
          </a:p>
        </p:txBody>
      </p:sp>
      <p:pic>
        <p:nvPicPr>
          <p:cNvPr id="1027" name="Picture 3" descr="C:\Users\Cheng\Desktop\amazon-kindle-fire-games-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022" y="3313137"/>
            <a:ext cx="5048250" cy="292417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295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738320"/>
          </a:xfrm>
        </p:spPr>
        <p:txBody>
          <a:bodyPr/>
          <a:lstStyle/>
          <a:p>
            <a:r>
              <a:rPr lang="en-US" dirty="0" smtClean="0"/>
              <a:t>More Mobile App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username and password are now encrypted in DS audio, DS cam, and DS finder with both </a:t>
            </a:r>
            <a:r>
              <a:rPr lang="en-US" dirty="0"/>
              <a:t>HTTP &amp; HTTPS </a:t>
            </a:r>
            <a:r>
              <a:rPr lang="en-US" dirty="0" smtClean="0"/>
              <a:t>connections</a:t>
            </a:r>
          </a:p>
          <a:p>
            <a:pPr marL="228600" lvl="1"/>
            <a:r>
              <a:rPr lang="en-US" sz="2800" dirty="0"/>
              <a:t>DS </a:t>
            </a:r>
            <a:r>
              <a:rPr lang="en-US" sz="2800" dirty="0" smtClean="0"/>
              <a:t>photo+: support</a:t>
            </a:r>
            <a:r>
              <a:rPr lang="en-US" altLang="zh-TW" dirty="0" smtClean="0"/>
              <a:t> photos &amp; videos display on Apple TV</a:t>
            </a:r>
          </a:p>
          <a:p>
            <a:r>
              <a:rPr lang="en-US" dirty="0" smtClean="0"/>
              <a:t>DS audio: a new category for </a:t>
            </a:r>
            <a:r>
              <a:rPr lang="en-US" smtClean="0"/>
              <a:t>songs which have </a:t>
            </a:r>
            <a:r>
              <a:rPr lang="en-US" dirty="0" smtClean="0"/>
              <a:t>just been recently added</a:t>
            </a:r>
          </a:p>
        </p:txBody>
      </p:sp>
      <p:pic>
        <p:nvPicPr>
          <p:cNvPr id="7170" name="Picture 2" descr="C:\Users\Darren\Dropbox\synology\ICON 512\app_acces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4326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rren\Dropbox\synology\ICON 512\AudioStatio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224" y="481466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Overview at a Quick Glance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4896544" cy="4176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Desktop widget provides an overview of your system health:</a:t>
            </a:r>
          </a:p>
          <a:p>
            <a:pPr lvl="1"/>
            <a:r>
              <a:rPr lang="en-US" dirty="0" smtClean="0"/>
              <a:t>System health</a:t>
            </a:r>
          </a:p>
          <a:p>
            <a:pPr lvl="1"/>
            <a:r>
              <a:rPr lang="en-US" dirty="0" smtClean="0"/>
              <a:t>Resource monitor</a:t>
            </a:r>
          </a:p>
          <a:p>
            <a:pPr lvl="1"/>
            <a:r>
              <a:rPr lang="en-US" dirty="0" smtClean="0"/>
              <a:t>Storage usage</a:t>
            </a:r>
          </a:p>
          <a:p>
            <a:pPr lvl="1"/>
            <a:r>
              <a:rPr lang="en-US" altLang="zh-TW" dirty="0" smtClean="0"/>
              <a:t>Backup task</a:t>
            </a:r>
          </a:p>
          <a:p>
            <a:pPr lvl="1"/>
            <a:r>
              <a:rPr lang="en-US" dirty="0" smtClean="0"/>
              <a:t>Active connections</a:t>
            </a:r>
          </a:p>
          <a:p>
            <a:pPr lvl="1"/>
            <a:r>
              <a:rPr lang="en-US" altLang="zh-TW" dirty="0" smtClean="0"/>
              <a:t>Recent system &amp; file change logs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3781" y="1585332"/>
            <a:ext cx="2356691" cy="5084028"/>
            <a:chOff x="6372480" y="1004996"/>
            <a:chExt cx="2520000" cy="54363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480" y="1004996"/>
              <a:ext cx="2520000" cy="277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480" y="3780915"/>
              <a:ext cx="2520000" cy="2660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521506"/>
            <a:ext cx="2225579" cy="371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Group of Shortcuts</a:t>
            </a:r>
            <a:br>
              <a:rPr lang="en-US" altLang="zh-TW" dirty="0" smtClean="0"/>
            </a:br>
            <a:r>
              <a:rPr lang="en-US" altLang="zh-TW" sz="2800" dirty="0" smtClean="0"/>
              <a:t>Even smarter to find what you are looking for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64696" cy="45245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Apps are Now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Photo, Audio, Download, Surveillance Station &amp; iTunes, Media Server are now available as independent packages, easier to be upgraded in the future (after DSM 4.0)</a:t>
            </a:r>
          </a:p>
          <a:p>
            <a:r>
              <a:rPr lang="en-US" dirty="0" smtClean="0"/>
              <a:t>Your Synology NAS can now either be customized as a dedicated home server or a business server for enterprise</a:t>
            </a:r>
          </a:p>
        </p:txBody>
      </p:sp>
      <p:pic>
        <p:nvPicPr>
          <p:cNvPr id="2050" name="Picture 2" descr="C:\Users\Darren\Dropbox\synology\ICON 512\PackageCent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344" y="4286256"/>
            <a:ext cx="2389944" cy="23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Synology Template</Template>
  <TotalTime>11514</TotalTime>
  <Words>1602</Words>
  <Application>Microsoft Office PowerPoint</Application>
  <PresentationFormat>On-screen Show (4:3)</PresentationFormat>
  <Paragraphs>276</Paragraphs>
  <Slides>64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氣流</vt:lpstr>
      <vt:lpstr>DSM 4.0 –  Your NAS, Your Cloud</vt:lpstr>
      <vt:lpstr>What’s New in DSM 4.0</vt:lpstr>
      <vt:lpstr>DSM 4.0 Breaks with the Past</vt:lpstr>
      <vt:lpstr>PowerPoint Presentation</vt:lpstr>
      <vt:lpstr>New &amp; Easier to Use Renovated Desktop  </vt:lpstr>
      <vt:lpstr>See Everything in Pilot View by CSS3 Transform</vt:lpstr>
      <vt:lpstr>Overview at a Quick Glance </vt:lpstr>
      <vt:lpstr>Group of Shortcuts Even smarter to find what you are looking for </vt:lpstr>
      <vt:lpstr>Apps are Now Packages</vt:lpstr>
      <vt:lpstr>Independent Application Login</vt:lpstr>
      <vt:lpstr>Personal Cloud Services</vt:lpstr>
      <vt:lpstr>Cloud Station</vt:lpstr>
      <vt:lpstr>Cloud Station</vt:lpstr>
      <vt:lpstr>Cloud Station Individual Sync Service</vt:lpstr>
      <vt:lpstr>Available in Package Center</vt:lpstr>
      <vt:lpstr>Cloud Station on PC Client</vt:lpstr>
      <vt:lpstr>Restore to Yesterday’s Version</vt:lpstr>
      <vt:lpstr>Synology ezCloud</vt:lpstr>
      <vt:lpstr>QuickConnect Synology Relay Service</vt:lpstr>
      <vt:lpstr>QuickConnect (Cont’d) Synology Relay Service</vt:lpstr>
      <vt:lpstr>Free DDNS powered by Synology</vt:lpstr>
      <vt:lpstr>MyDS Center DDNS service, push notification, product &amp; eNews registration</vt:lpstr>
      <vt:lpstr>New Push Notification A Faster Way to Stay Connected</vt:lpstr>
      <vt:lpstr>Office Applications</vt:lpstr>
      <vt:lpstr>LUN Backup</vt:lpstr>
      <vt:lpstr>LUN Backup (Cont’d)</vt:lpstr>
      <vt:lpstr>LUN Backup (Cont’d) Create a Backup Task</vt:lpstr>
      <vt:lpstr>Embedded Windows ACL Editing</vt:lpstr>
      <vt:lpstr>Embedded Windows ACL Editing (Cont’d)</vt:lpstr>
      <vt:lpstr>Antivirus Essential Available in Package Center</vt:lpstr>
      <vt:lpstr>Hotspot</vt:lpstr>
      <vt:lpstr>Hotspot (Cont’d)</vt:lpstr>
      <vt:lpstr>Virtual Private Network Client</vt:lpstr>
      <vt:lpstr>Virtual Private Network Client (Cont’d)</vt:lpstr>
      <vt:lpstr>Configuration Backup</vt:lpstr>
      <vt:lpstr>Configuration Backup (Cont’d)</vt:lpstr>
      <vt:lpstr>Improve Management Simplicity</vt:lpstr>
      <vt:lpstr>Improve Management Simplicity (Cont’d)</vt:lpstr>
      <vt:lpstr>Intelligent Video Security</vt:lpstr>
      <vt:lpstr>Live View Analytic</vt:lpstr>
      <vt:lpstr>Validate Video Evidence in Court</vt:lpstr>
      <vt:lpstr>Fisheye Camera Dewarping</vt:lpstr>
      <vt:lpstr>Batch Camera Editing </vt:lpstr>
      <vt:lpstr>Instant Event Preview</vt:lpstr>
      <vt:lpstr>1000+ IP Camera Integration</vt:lpstr>
      <vt:lpstr>Enjoy Your  Digital Life</vt:lpstr>
      <vt:lpstr>Back to File Station</vt:lpstr>
      <vt:lpstr>Back to File Station (Cont’d)</vt:lpstr>
      <vt:lpstr>File Station Makes Sharing Easy</vt:lpstr>
      <vt:lpstr>Photo Station, Social Station</vt:lpstr>
      <vt:lpstr>Photo Station by Original</vt:lpstr>
      <vt:lpstr>Photo Station Enhancements </vt:lpstr>
      <vt:lpstr>Download Station Enhancements</vt:lpstr>
      <vt:lpstr>Mobile Apps</vt:lpstr>
      <vt:lpstr>We Are Now on Android Tablet</vt:lpstr>
      <vt:lpstr>DS photo+ on Android Improvements</vt:lpstr>
      <vt:lpstr>DS file on Android Improvements</vt:lpstr>
      <vt:lpstr>Stay with Push Notification for DS finder, DS cam on iPhone/iPad</vt:lpstr>
      <vt:lpstr>Connect to iCloud DS file for iPhone/iPad </vt:lpstr>
      <vt:lpstr>DSM mobile - Live! </vt:lpstr>
      <vt:lpstr>DSM mobile - Management </vt:lpstr>
      <vt:lpstr>Kindle Fire Support</vt:lpstr>
      <vt:lpstr>More Mobile App Enhancements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Minimoo</dc:creator>
  <cp:lastModifiedBy>Darren 林瑞億</cp:lastModifiedBy>
  <cp:revision>911</cp:revision>
  <dcterms:created xsi:type="dcterms:W3CDTF">2011-06-09T21:30:13Z</dcterms:created>
  <dcterms:modified xsi:type="dcterms:W3CDTF">2012-02-19T12:53:02Z</dcterms:modified>
</cp:coreProperties>
</file>